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2035134" y="1066803"/>
            <a:ext cx="8112364" cy="2073118"/>
          </a:xfrm>
        </p:spPr>
        <p:txBody>
          <a:bodyPr anchorCtr="1"/>
          <a:lstStyle>
            <a:lvl1pPr algn="ctr">
              <a:defRPr sz="2800" cap="all" spc="39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2175805" y="4876806"/>
            <a:ext cx="7821640" cy="1028700"/>
          </a:xfrm>
        </p:spPr>
        <p:txBody>
          <a:bodyPr anchorCtr="1"/>
          <a:lstStyle>
            <a:lvl1pPr algn="ctr"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C64BC9-8F1E-4B78-9250-D351EF696469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7279968" y="6245352"/>
            <a:ext cx="411480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74FA8D-852D-4464-BA01-BE6E0D16B9FE}" type="slidenum"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662257" y="4240544"/>
            <a:ext cx="867482" cy="115443"/>
            <a:chOff x="5662257" y="4240544"/>
            <a:chExt cx="867482" cy="115443"/>
          </a:xfrm>
        </p:grpSpPr>
        <p:sp>
          <p:nvSpPr>
            <p:cNvPr id="8" name="Rectangle 7"/>
            <p:cNvSpPr/>
            <p:nvPr/>
          </p:nvSpPr>
          <p:spPr>
            <a:xfrm rot="18964830" flipH="1">
              <a:off x="6038290" y="4240544"/>
              <a:ext cx="115443" cy="115443"/>
            </a:xfrm>
            <a:prstGeom prst="rect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Bembo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177613" y="4298265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  <p:cxnSp>
          <p:nvCxnSpPr>
            <p:cNvPr id="10" name="Straight Connector 9"/>
            <p:cNvCxnSpPr/>
            <p:nvPr/>
          </p:nvCxnSpPr>
          <p:spPr>
            <a:xfrm>
              <a:off x="5662257" y="4298265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</p:grpSp>
    </p:spTree>
    <p:extLst>
      <p:ext uri="{BB962C8B-B14F-4D97-AF65-F5344CB8AC3E}">
        <p14:creationId xmlns:p14="http://schemas.microsoft.com/office/powerpoint/2010/main" val="2913515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1028700" y="2161906"/>
            <a:ext cx="10134596" cy="374359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9BD980-9442-4CCD-AC12-3F591F72172B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3FD2F6-A656-4ED3-9F54-09C7C9E426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38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723903" y="723903"/>
            <a:ext cx="8302532" cy="54102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07FD4E-59DC-4D6D-9E39-E04267EE78DC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514B76-71BA-495F-B0AD-2FCCE70E3E6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9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ECA561-A4E1-45E0-BF68-31E1183594E3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F08050-A8BE-4694-A5BF-AE845CF9A5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57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3FD21B-7154-4F07-8C41-D63FF6691133}" type="slidenum">
              <a:t>‹#›</a:t>
            </a:fld>
            <a:endParaRPr lang="en-US"/>
          </a:p>
        </p:txBody>
      </p:sp>
      <p:sp>
        <p:nvSpPr>
          <p:cNvPr id="4" name="Rectangle 5"/>
          <p:cNvSpPr/>
          <p:nvPr/>
        </p:nvSpPr>
        <p:spPr>
          <a:xfrm>
            <a:off x="723903" y="750338"/>
            <a:ext cx="4580641" cy="549469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96000"/>
              <a:gd name="f7" fmla="val 6858000"/>
              <a:gd name="f8" fmla="val 3037115"/>
              <a:gd name="f9" fmla="val 5889172"/>
              <a:gd name="f10" fmla="+- 0 0 -90"/>
              <a:gd name="f11" fmla="*/ f3 1 6096000"/>
              <a:gd name="f12" fmla="*/ f4 1 6858000"/>
              <a:gd name="f13" fmla="val f5"/>
              <a:gd name="f14" fmla="val f6"/>
              <a:gd name="f15" fmla="val f7"/>
              <a:gd name="f16" fmla="*/ f10 f0 1"/>
              <a:gd name="f17" fmla="+- f15 0 f13"/>
              <a:gd name="f18" fmla="+- f14 0 f13"/>
              <a:gd name="f19" fmla="*/ f16 1 f2"/>
              <a:gd name="f20" fmla="*/ f18 1 6096000"/>
              <a:gd name="f21" fmla="*/ f17 1 6858000"/>
              <a:gd name="f22" fmla="*/ 0 f18 1"/>
              <a:gd name="f23" fmla="*/ 0 f17 1"/>
              <a:gd name="f24" fmla="*/ 6096000 f18 1"/>
              <a:gd name="f25" fmla="*/ 6858000 f17 1"/>
              <a:gd name="f26" fmla="*/ 3037115 f18 1"/>
              <a:gd name="f27" fmla="*/ 5889172 f17 1"/>
              <a:gd name="f28" fmla="+- f19 0 f1"/>
              <a:gd name="f29" fmla="*/ f22 1 6096000"/>
              <a:gd name="f30" fmla="*/ f23 1 6858000"/>
              <a:gd name="f31" fmla="*/ f24 1 6096000"/>
              <a:gd name="f32" fmla="*/ f25 1 6858000"/>
              <a:gd name="f33" fmla="*/ f26 1 6096000"/>
              <a:gd name="f34" fmla="*/ f27 1 6858000"/>
              <a:gd name="f35" fmla="*/ f13 1 f20"/>
              <a:gd name="f36" fmla="*/ f14 1 f20"/>
              <a:gd name="f37" fmla="*/ f13 1 f21"/>
              <a:gd name="f38" fmla="*/ f15 1 f21"/>
              <a:gd name="f39" fmla="*/ f29 1 f20"/>
              <a:gd name="f40" fmla="*/ f30 1 f21"/>
              <a:gd name="f41" fmla="*/ f31 1 f20"/>
              <a:gd name="f42" fmla="*/ f32 1 f21"/>
              <a:gd name="f43" fmla="*/ f33 1 f20"/>
              <a:gd name="f44" fmla="*/ f34 1 f21"/>
              <a:gd name="f45" fmla="*/ f35 f11 1"/>
              <a:gd name="f46" fmla="*/ f36 f11 1"/>
              <a:gd name="f47" fmla="*/ f38 f12 1"/>
              <a:gd name="f48" fmla="*/ f37 f12 1"/>
              <a:gd name="f49" fmla="*/ f39 f11 1"/>
              <a:gd name="f50" fmla="*/ f40 f12 1"/>
              <a:gd name="f51" fmla="*/ f41 f11 1"/>
              <a:gd name="f52" fmla="*/ f42 f12 1"/>
              <a:gd name="f53" fmla="*/ f43 f11 1"/>
              <a:gd name="f54" fmla="*/ f44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9" y="f50"/>
              </a:cxn>
              <a:cxn ang="f28">
                <a:pos x="f51" y="f50"/>
              </a:cxn>
              <a:cxn ang="f28">
                <a:pos x="f51" y="f52"/>
              </a:cxn>
              <a:cxn ang="f28">
                <a:pos x="f53" y="f54"/>
              </a:cxn>
              <a:cxn ang="f28">
                <a:pos x="f49" y="f52"/>
              </a:cxn>
              <a:cxn ang="f28">
                <a:pos x="f49" y="f50"/>
              </a:cxn>
            </a:cxnLst>
            <a:rect l="f45" t="f48" r="f46" b="f47"/>
            <a:pathLst>
              <a:path w="6096000" h="6858000">
                <a:moveTo>
                  <a:pt x="f5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E0DCE1">
              <a:alpha val="8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grpSp>
        <p:nvGrpSpPr>
          <p:cNvPr id="5" name="Group 6"/>
          <p:cNvGrpSpPr/>
          <p:nvPr/>
        </p:nvGrpSpPr>
        <p:grpSpPr>
          <a:xfrm>
            <a:off x="2580482" y="4714706"/>
            <a:ext cx="867482" cy="115443"/>
            <a:chOff x="2580482" y="4714706"/>
            <a:chExt cx="867482" cy="115443"/>
          </a:xfrm>
        </p:grpSpPr>
        <p:sp>
          <p:nvSpPr>
            <p:cNvPr id="6" name="Rectangle 7"/>
            <p:cNvSpPr/>
            <p:nvPr/>
          </p:nvSpPr>
          <p:spPr>
            <a:xfrm rot="18964830" flipH="1">
              <a:off x="2956506" y="4714706"/>
              <a:ext cx="115443" cy="115443"/>
            </a:xfrm>
            <a:prstGeom prst="rect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Bembo"/>
              </a:endParaRPr>
            </a:p>
          </p:txBody>
        </p:sp>
        <p:cxnSp>
          <p:nvCxnSpPr>
            <p:cNvPr id="7" name="Straight Connector 8"/>
            <p:cNvCxnSpPr/>
            <p:nvPr/>
          </p:nvCxnSpPr>
          <p:spPr>
            <a:xfrm>
              <a:off x="3095838" y="4772427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  <p:cxnSp>
          <p:nvCxnSpPr>
            <p:cNvPr id="8" name="Straight Connector 9"/>
            <p:cNvCxnSpPr/>
            <p:nvPr/>
          </p:nvCxnSpPr>
          <p:spPr>
            <a:xfrm>
              <a:off x="2580482" y="4772427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</p:grp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1151293" y="1274472"/>
            <a:ext cx="3761832" cy="2823914"/>
          </a:xfrm>
        </p:spPr>
        <p:txBody>
          <a:bodyPr anchorCtr="1"/>
          <a:lstStyle>
            <a:lvl1pPr algn="ctr">
              <a:defRPr cap="all" spc="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 txBox="1">
            <a:spLocks noGrp="1"/>
          </p:cNvSpPr>
          <p:nvPr>
            <p:ph type="body" idx="1"/>
          </p:nvPr>
        </p:nvSpPr>
        <p:spPr>
          <a:xfrm>
            <a:off x="6556760" y="2730306"/>
            <a:ext cx="4383030" cy="1397386"/>
          </a:xfrm>
        </p:spPr>
        <p:txBody>
          <a:bodyPr anchor="ctr" anchorCtr="1"/>
          <a:lstStyle>
            <a:lvl1pPr algn="ctr"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6591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>
          <a:xfrm>
            <a:off x="1037304" y="2155368"/>
            <a:ext cx="4953003" cy="399832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2155368"/>
            <a:ext cx="4953003" cy="399832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826DA2-541B-4B3E-ACBE-3D4B5F331125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4DA079-51BC-4A44-A141-E611EF87F45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3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1037304" y="1801624"/>
            <a:ext cx="4849035" cy="814382"/>
          </a:xfrm>
        </p:spPr>
        <p:txBody>
          <a:bodyPr anchor="b"/>
          <a:lstStyle>
            <a:lvl1pPr>
              <a:defRPr sz="1800" cap="all" spc="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/>
          <p:cNvSpPr txBox="1">
            <a:spLocks noGrp="1"/>
          </p:cNvSpPr>
          <p:nvPr>
            <p:ph idx="2"/>
          </p:nvPr>
        </p:nvSpPr>
        <p:spPr>
          <a:xfrm>
            <a:off x="1037304" y="2619106"/>
            <a:ext cx="4849035" cy="35149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>
          <a:xfrm>
            <a:off x="6250106" y="1801624"/>
            <a:ext cx="4904585" cy="814382"/>
          </a:xfrm>
        </p:spPr>
        <p:txBody>
          <a:bodyPr anchor="b"/>
          <a:lstStyle>
            <a:lvl1pPr>
              <a:defRPr sz="1800" cap="all" spc="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"/>
          <p:cNvSpPr txBox="1">
            <a:spLocks noGrp="1"/>
          </p:cNvSpPr>
          <p:nvPr>
            <p:ph idx="4"/>
          </p:nvPr>
        </p:nvSpPr>
        <p:spPr>
          <a:xfrm>
            <a:off x="6250106" y="2619106"/>
            <a:ext cx="4904585" cy="35149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6767D5-2623-41C6-A178-FE449894ABFF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7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EC9CEF-5529-43EC-8FDA-63620B0967B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32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E5BE91-BE2B-450E-B022-B4E4557F4185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50B43D-9194-4F3C-940A-1797503FE51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71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97E65E-FA6A-4EAF-A9C6-A41999A4AD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1066803"/>
            <a:ext cx="6172200" cy="48387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2"/>
          </p:nvPr>
        </p:nvSpPr>
        <p:spPr>
          <a:xfrm>
            <a:off x="1066803" y="2057400"/>
            <a:ext cx="3705221" cy="3811584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BFFAA-A633-4E31-A33A-BD631AFBC0B7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A37EC9-4443-4142-BAD3-C93B572EBF1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93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1066803"/>
            <a:ext cx="5942008" cy="4838703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2"/>
          </p:nvPr>
        </p:nvSpPr>
        <p:spPr>
          <a:xfrm>
            <a:off x="1066803" y="2057400"/>
            <a:ext cx="3705221" cy="3811584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D2AC76-DC61-48E1-82E1-90C486D04D51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83210F-CE85-4093-9C41-43DEC89981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7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C5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1028700" y="723903"/>
            <a:ext cx="10134596" cy="12884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028700" y="2161906"/>
            <a:ext cx="10134596" cy="39693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11394768" y="6245031"/>
            <a:ext cx="52449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2C2830"/>
                </a:solidFill>
                <a:uFillTx/>
                <a:latin typeface="Bembo"/>
              </a:defRPr>
            </a:lvl1pPr>
          </a:lstStyle>
          <a:p>
            <a:pPr lvl="0"/>
            <a:fld id="{7737C781-B494-4C5D-AB5E-04A18574F510}" type="slidenum">
              <a:t>‹#›</a:t>
            </a:fld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354842" y="6245031"/>
            <a:ext cx="265937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2C2830"/>
                </a:solidFill>
                <a:uFillTx/>
                <a:latin typeface="Bembo"/>
              </a:defRPr>
            </a:lvl1pPr>
          </a:lstStyle>
          <a:p>
            <a:pPr lvl="0"/>
            <a:fld id="{6EB8574B-0796-4248-8EE0-A1A603568579}" type="datetime1">
              <a:rPr lang="en-US"/>
              <a:pPr lvl="0"/>
              <a:t>2/4/2022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7279968" y="6245031"/>
            <a:ext cx="4112221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2C2830"/>
                </a:solidFill>
                <a:uFillTx/>
                <a:latin typeface="Bembo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Freeform: Shape 15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192000"/>
              <a:gd name="f7" fmla="val 6858000"/>
              <a:gd name="f8" fmla="val 160920"/>
              <a:gd name="f9" fmla="val 157606"/>
              <a:gd name="f10" fmla="val 6700394"/>
              <a:gd name="f11" fmla="val 12031081"/>
              <a:gd name="f12" fmla="+- 0 0 -90"/>
              <a:gd name="f13" fmla="*/ f3 1 12192000"/>
              <a:gd name="f14" fmla="*/ f4 1 6858000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12192000"/>
              <a:gd name="f23" fmla="*/ f19 1 6858000"/>
              <a:gd name="f24" fmla="*/ 160920 f20 1"/>
              <a:gd name="f25" fmla="*/ 157606 f19 1"/>
              <a:gd name="f26" fmla="*/ 6700394 f19 1"/>
              <a:gd name="f27" fmla="*/ 12031081 f20 1"/>
              <a:gd name="f28" fmla="*/ 0 f20 1"/>
              <a:gd name="f29" fmla="*/ 0 f19 1"/>
              <a:gd name="f30" fmla="*/ 12192000 f20 1"/>
              <a:gd name="f31" fmla="*/ 6858000 f19 1"/>
              <a:gd name="f32" fmla="+- f21 0 f1"/>
              <a:gd name="f33" fmla="*/ f24 1 12192000"/>
              <a:gd name="f34" fmla="*/ f25 1 6858000"/>
              <a:gd name="f35" fmla="*/ f26 1 6858000"/>
              <a:gd name="f36" fmla="*/ f27 1 12192000"/>
              <a:gd name="f37" fmla="*/ f28 1 12192000"/>
              <a:gd name="f38" fmla="*/ f29 1 6858000"/>
              <a:gd name="f39" fmla="*/ f30 1 12192000"/>
              <a:gd name="f40" fmla="*/ f31 1 6858000"/>
              <a:gd name="f41" fmla="*/ f15 1 f22"/>
              <a:gd name="f42" fmla="*/ f16 1 f22"/>
              <a:gd name="f43" fmla="*/ f15 1 f23"/>
              <a:gd name="f44" fmla="*/ f17 1 f23"/>
              <a:gd name="f45" fmla="*/ f33 1 f22"/>
              <a:gd name="f46" fmla="*/ f34 1 f23"/>
              <a:gd name="f47" fmla="*/ f35 1 f23"/>
              <a:gd name="f48" fmla="*/ f36 1 f22"/>
              <a:gd name="f49" fmla="*/ f37 1 f22"/>
              <a:gd name="f50" fmla="*/ f38 1 f23"/>
              <a:gd name="f51" fmla="*/ f39 1 f22"/>
              <a:gd name="f52" fmla="*/ f40 1 f23"/>
              <a:gd name="f53" fmla="*/ f41 f13 1"/>
              <a:gd name="f54" fmla="*/ f42 f13 1"/>
              <a:gd name="f55" fmla="*/ f44 f14 1"/>
              <a:gd name="f56" fmla="*/ f43 f14 1"/>
              <a:gd name="f57" fmla="*/ f45 f13 1"/>
              <a:gd name="f58" fmla="*/ f46 f14 1"/>
              <a:gd name="f59" fmla="*/ f47 f14 1"/>
              <a:gd name="f60" fmla="*/ f48 f13 1"/>
              <a:gd name="f61" fmla="*/ f49 f13 1"/>
              <a:gd name="f62" fmla="*/ f50 f14 1"/>
              <a:gd name="f63" fmla="*/ f51 f13 1"/>
              <a:gd name="f64" fmla="*/ f52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7" y="f58"/>
              </a:cxn>
              <a:cxn ang="f32">
                <a:pos x="f57" y="f59"/>
              </a:cxn>
              <a:cxn ang="f32">
                <a:pos x="f60" y="f59"/>
              </a:cxn>
              <a:cxn ang="f32">
                <a:pos x="f60" y="f58"/>
              </a:cxn>
              <a:cxn ang="f32">
                <a:pos x="f61" y="f62"/>
              </a:cxn>
              <a:cxn ang="f32">
                <a:pos x="f63" y="f62"/>
              </a:cxn>
              <a:cxn ang="f32">
                <a:pos x="f63" y="f64"/>
              </a:cxn>
              <a:cxn ang="f32">
                <a:pos x="f61" y="f64"/>
              </a:cxn>
            </a:cxnLst>
            <a:rect l="f53" t="f56" r="f54" b="f55"/>
            <a:pathLst>
              <a:path w="12192000" h="685800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close/>
                <a:moveTo>
                  <a:pt x="f5" y="f5"/>
                </a:moveTo>
                <a:lnTo>
                  <a:pt x="f6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E0DCE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10000"/>
        </a:lnSpc>
        <a:spcBef>
          <a:spcPts val="0"/>
        </a:spcBef>
        <a:spcAft>
          <a:spcPts val="0"/>
        </a:spcAft>
        <a:buNone/>
        <a:tabLst/>
        <a:defRPr lang="en-US" sz="3200" b="0" i="0" u="none" strike="noStrike" kern="1200" cap="none" spc="0" baseline="0">
          <a:solidFill>
            <a:srgbClr val="2C2830"/>
          </a:solidFill>
          <a:uFillTx/>
          <a:latin typeface="Bembo"/>
        </a:defRPr>
      </a:lvl1pPr>
    </p:titleStyle>
    <p:bodyStyle>
      <a:lvl1pPr marL="0" marR="0" lvl="0" indent="0" algn="l" defTabSz="914400" rtl="0" fontAlgn="auto" hangingPunct="1">
        <a:lnSpc>
          <a:spcPct val="110000"/>
        </a:lnSpc>
        <a:spcBef>
          <a:spcPts val="1000"/>
        </a:spcBef>
        <a:spcAft>
          <a:spcPts val="0"/>
        </a:spcAft>
        <a:buNone/>
        <a:tabLst/>
        <a:defRPr lang="en-US" sz="2000" b="0" i="0" u="none" strike="noStrike" kern="1200" cap="none" spc="0" baseline="0">
          <a:solidFill>
            <a:srgbClr val="2C2830"/>
          </a:solidFill>
          <a:uFillTx/>
          <a:latin typeface="Bembo"/>
        </a:defRPr>
      </a:lvl1pPr>
      <a:lvl2pPr marL="274320" marR="0" lvl="1" indent="-228600" algn="l" defTabSz="914400" rtl="0" fontAlgn="auto" hangingPunct="1">
        <a:lnSpc>
          <a:spcPct val="110000"/>
        </a:lnSpc>
        <a:spcBef>
          <a:spcPts val="500"/>
        </a:spcBef>
        <a:spcAft>
          <a:spcPts val="0"/>
        </a:spcAft>
        <a:buSzPct val="85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2C2830"/>
          </a:solidFill>
          <a:uFillTx/>
          <a:latin typeface="Bembo"/>
        </a:defRPr>
      </a:lvl2pPr>
      <a:lvl3pPr marL="274320" marR="0" lvl="2" indent="0" algn="l" defTabSz="914400" rtl="0" fontAlgn="auto" hangingPunct="1">
        <a:lnSpc>
          <a:spcPct val="110000"/>
        </a:lnSpc>
        <a:spcBef>
          <a:spcPts val="500"/>
        </a:spcBef>
        <a:spcAft>
          <a:spcPts val="0"/>
        </a:spcAft>
        <a:buNone/>
        <a:tabLst/>
        <a:defRPr lang="en-US" sz="1600" b="0" i="0" u="none" strike="noStrike" kern="1200" cap="none" spc="0" baseline="0">
          <a:solidFill>
            <a:srgbClr val="2C2830"/>
          </a:solidFill>
          <a:uFillTx/>
          <a:latin typeface="Bembo"/>
        </a:defRPr>
      </a:lvl3pPr>
      <a:lvl4pPr marL="548640" marR="0" lvl="3" indent="-228600" algn="l" defTabSz="914400" rtl="0" fontAlgn="auto" hangingPunct="1">
        <a:lnSpc>
          <a:spcPct val="11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400" b="0" i="0" u="none" strike="noStrike" kern="1200" cap="none" spc="0" baseline="0">
          <a:solidFill>
            <a:srgbClr val="2C2830"/>
          </a:solidFill>
          <a:uFillTx/>
          <a:latin typeface="Bembo"/>
        </a:defRPr>
      </a:lvl4pPr>
      <a:lvl5pPr marL="548640" marR="0" lvl="4" indent="0" algn="l" defTabSz="914400" rtl="0" fontAlgn="auto" hangingPunct="1">
        <a:lnSpc>
          <a:spcPct val="110000"/>
        </a:lnSpc>
        <a:spcBef>
          <a:spcPts val="500"/>
        </a:spcBef>
        <a:spcAft>
          <a:spcPts val="0"/>
        </a:spcAft>
        <a:buNone/>
        <a:tabLst/>
        <a:defRPr lang="en-US" sz="1400" b="0" i="0" u="none" strike="noStrike" kern="1200" cap="none" spc="0" baseline="0">
          <a:solidFill>
            <a:srgbClr val="2C2830"/>
          </a:solidFill>
          <a:uFillTx/>
          <a:latin typeface="Bembo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0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90819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pic>
        <p:nvPicPr>
          <p:cNvPr id="3" name="Picture 3" descr="Изображение выглядит как текст&#10;&#10;Автоматически созданное описание"/>
          <p:cNvPicPr>
            <a:picLocks noChangeAspect="1"/>
          </p:cNvPicPr>
          <p:nvPr/>
        </p:nvPicPr>
        <p:blipFill>
          <a:blip r:embed="rId2"/>
          <a:srcRect t="6693" b="6693"/>
          <a:stretch>
            <a:fillRect/>
          </a:stretch>
        </p:blipFill>
        <p:spPr>
          <a:xfrm>
            <a:off x="18" y="9"/>
            <a:ext cx="12191978" cy="68579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5"/>
          <p:cNvSpPr>
            <a:spLocks noMove="1" noResize="1"/>
          </p:cNvSpPr>
          <p:nvPr/>
        </p:nvSpPr>
        <p:spPr>
          <a:xfrm>
            <a:off x="723903" y="723903"/>
            <a:ext cx="4580641" cy="549469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96000"/>
              <a:gd name="f7" fmla="val 6858000"/>
              <a:gd name="f8" fmla="val 3037115"/>
              <a:gd name="f9" fmla="val 5889172"/>
              <a:gd name="f10" fmla="+- 0 0 -90"/>
              <a:gd name="f11" fmla="*/ f3 1 6096000"/>
              <a:gd name="f12" fmla="*/ f4 1 6858000"/>
              <a:gd name="f13" fmla="val f5"/>
              <a:gd name="f14" fmla="val f6"/>
              <a:gd name="f15" fmla="val f7"/>
              <a:gd name="f16" fmla="*/ f10 f0 1"/>
              <a:gd name="f17" fmla="+- f15 0 f13"/>
              <a:gd name="f18" fmla="+- f14 0 f13"/>
              <a:gd name="f19" fmla="*/ f16 1 f2"/>
              <a:gd name="f20" fmla="*/ f18 1 6096000"/>
              <a:gd name="f21" fmla="*/ f17 1 6858000"/>
              <a:gd name="f22" fmla="*/ 0 f18 1"/>
              <a:gd name="f23" fmla="*/ 0 f17 1"/>
              <a:gd name="f24" fmla="*/ 6096000 f18 1"/>
              <a:gd name="f25" fmla="*/ 6858000 f17 1"/>
              <a:gd name="f26" fmla="*/ 3037115 f18 1"/>
              <a:gd name="f27" fmla="*/ 5889172 f17 1"/>
              <a:gd name="f28" fmla="+- f19 0 f1"/>
              <a:gd name="f29" fmla="*/ f22 1 6096000"/>
              <a:gd name="f30" fmla="*/ f23 1 6858000"/>
              <a:gd name="f31" fmla="*/ f24 1 6096000"/>
              <a:gd name="f32" fmla="*/ f25 1 6858000"/>
              <a:gd name="f33" fmla="*/ f26 1 6096000"/>
              <a:gd name="f34" fmla="*/ f27 1 6858000"/>
              <a:gd name="f35" fmla="*/ f13 1 f20"/>
              <a:gd name="f36" fmla="*/ f14 1 f20"/>
              <a:gd name="f37" fmla="*/ f13 1 f21"/>
              <a:gd name="f38" fmla="*/ f15 1 f21"/>
              <a:gd name="f39" fmla="*/ f29 1 f20"/>
              <a:gd name="f40" fmla="*/ f30 1 f21"/>
              <a:gd name="f41" fmla="*/ f31 1 f20"/>
              <a:gd name="f42" fmla="*/ f32 1 f21"/>
              <a:gd name="f43" fmla="*/ f33 1 f20"/>
              <a:gd name="f44" fmla="*/ f34 1 f21"/>
              <a:gd name="f45" fmla="*/ f35 f11 1"/>
              <a:gd name="f46" fmla="*/ f36 f11 1"/>
              <a:gd name="f47" fmla="*/ f38 f12 1"/>
              <a:gd name="f48" fmla="*/ f37 f12 1"/>
              <a:gd name="f49" fmla="*/ f39 f11 1"/>
              <a:gd name="f50" fmla="*/ f40 f12 1"/>
              <a:gd name="f51" fmla="*/ f41 f11 1"/>
              <a:gd name="f52" fmla="*/ f42 f12 1"/>
              <a:gd name="f53" fmla="*/ f43 f11 1"/>
              <a:gd name="f54" fmla="*/ f44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9" y="f50"/>
              </a:cxn>
              <a:cxn ang="f28">
                <a:pos x="f51" y="f50"/>
              </a:cxn>
              <a:cxn ang="f28">
                <a:pos x="f51" y="f52"/>
              </a:cxn>
              <a:cxn ang="f28">
                <a:pos x="f53" y="f54"/>
              </a:cxn>
              <a:cxn ang="f28">
                <a:pos x="f49" y="f52"/>
              </a:cxn>
              <a:cxn ang="f28">
                <a:pos x="f49" y="f50"/>
              </a:cxn>
            </a:cxnLst>
            <a:rect l="f45" t="f48" r="f46" b="f47"/>
            <a:pathLst>
              <a:path w="6096000" h="6858000">
                <a:moveTo>
                  <a:pt x="f5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E0DCE1">
              <a:alpha val="8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ctrTitle"/>
          </p:nvPr>
        </p:nvSpPr>
        <p:spPr>
          <a:xfrm>
            <a:off x="1048560" y="1066803"/>
            <a:ext cx="3931316" cy="2267190"/>
          </a:xfrm>
        </p:spPr>
        <p:txBody>
          <a:bodyPr/>
          <a:lstStyle/>
          <a:p>
            <a:pPr lvl="0"/>
            <a:r>
              <a:rPr lang="ru-RU" sz="4000" b="1" i="1">
                <a:latin typeface="Times New Roman"/>
              </a:rPr>
              <a:t>170 лет музею Эрмитаж</a:t>
            </a:r>
          </a:p>
        </p:txBody>
      </p:sp>
      <p:sp>
        <p:nvSpPr>
          <p:cNvPr id="6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048560" y="4103662"/>
            <a:ext cx="3931316" cy="1033665"/>
          </a:xfrm>
        </p:spPr>
        <p:txBody>
          <a:bodyPr>
            <a:noAutofit/>
          </a:bodyPr>
          <a:lstStyle/>
          <a:p>
            <a:pPr lvl="0"/>
            <a:r>
              <a:rPr lang="ru-RU" sz="2400" b="1" i="1">
                <a:latin typeface="Times New Roman"/>
              </a:rPr>
              <a:t>17 февраля 1852 года двери музея были открыты для публики</a:t>
            </a:r>
          </a:p>
        </p:txBody>
      </p:sp>
      <p:grpSp>
        <p:nvGrpSpPr>
          <p:cNvPr id="7" name="Group 104"/>
          <p:cNvGrpSpPr/>
          <p:nvPr/>
        </p:nvGrpSpPr>
        <p:grpSpPr>
          <a:xfrm>
            <a:off x="2580482" y="3871108"/>
            <a:ext cx="867482" cy="115443"/>
            <a:chOff x="2580482" y="3871108"/>
            <a:chExt cx="867482" cy="115443"/>
          </a:xfrm>
        </p:grpSpPr>
        <p:sp>
          <p:nvSpPr>
            <p:cNvPr id="8" name="Rectangle 105"/>
            <p:cNvSpPr/>
            <p:nvPr/>
          </p:nvSpPr>
          <p:spPr>
            <a:xfrm rot="18964830" flipH="1">
              <a:off x="2956506" y="3871108"/>
              <a:ext cx="115443" cy="115443"/>
            </a:xfrm>
            <a:prstGeom prst="rect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Bembo"/>
              </a:endParaRPr>
            </a:p>
          </p:txBody>
        </p:sp>
        <p:cxnSp>
          <p:nvCxnSpPr>
            <p:cNvPr id="9" name="Straight Connector 106"/>
            <p:cNvCxnSpPr/>
            <p:nvPr/>
          </p:nvCxnSpPr>
          <p:spPr>
            <a:xfrm>
              <a:off x="3095838" y="3928829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  <p:cxnSp>
          <p:nvCxnSpPr>
            <p:cNvPr id="10" name="Straight Connector 107"/>
            <p:cNvCxnSpPr/>
            <p:nvPr/>
          </p:nvCxnSpPr>
          <p:spPr>
            <a:xfrm>
              <a:off x="2580482" y="3928829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202" y="619432"/>
            <a:ext cx="4930874" cy="54938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Эрмитажный театр — театральное здание в Санкт-Петербурге. Здание расположено на месте бывшего Зимнего дворца Петра I, на углу Дворцовой набережной и Зимней канавки. Оно завершает комплекс построек, протянувшихся вдоль реки Невы и связанных арками и переходами в одно целое с Зимним дворцом.</a:t>
            </a:r>
            <a:endParaRPr lang="en-US" sz="1800" b="1" i="1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68465" y="5363495"/>
            <a:ext cx="2263880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Архитектор Дж. Кваренги</a:t>
            </a: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pic>
        <p:nvPicPr>
          <p:cNvPr id="4" name="Рисунок 4" descr="Изображение выглядит как небо, внешний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662" y="1191518"/>
            <a:ext cx="6270516" cy="389731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10952" y="1000435"/>
            <a:ext cx="4045973" cy="38318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Коллекция музея насчитывает около трёх миллионов произведений искусства и памятников мировой культуры, собранных начиная с каменного века и до нашего столетия. 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pic>
        <p:nvPicPr>
          <p:cNvPr id="3" name="Рисунок 3" descr="Изображение выглядит как украшен, алтарь, несколько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85" y="1043101"/>
            <a:ext cx="6885038" cy="45874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590" y="1147919"/>
            <a:ext cx="3873910" cy="42473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В составе коллекции — живопись, графика, скульптура и предметы прикладного искусства, </a:t>
            </a:r>
            <a:endParaRPr lang="en-US" sz="1800" b="1" i="1" u="none" strike="noStrike" kern="1200" cap="none" spc="0" baseline="0">
              <a:solidFill>
                <a:srgbClr val="000000"/>
              </a:solidFill>
              <a:uFillTx/>
              <a:latin typeface="Bembo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археологические </a:t>
            </a:r>
            <a:endParaRPr lang="en-US" sz="1800" b="1" i="1" u="none" strike="noStrike" kern="1200" cap="none" spc="0" baseline="0">
              <a:solidFill>
                <a:srgbClr val="000000"/>
              </a:solidFill>
              <a:uFillTx/>
              <a:latin typeface="Bembo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находки и нумизматический </a:t>
            </a:r>
            <a:endParaRPr lang="en-US" sz="1800" b="1" i="1" u="none" strike="noStrike" kern="1200" cap="none" spc="0" baseline="0">
              <a:solidFill>
                <a:srgbClr val="000000"/>
              </a:solidFill>
              <a:uFillTx/>
              <a:latin typeface="Bembo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материал.</a:t>
            </a:r>
            <a:endParaRPr lang="en-US" sz="1800" b="1" i="1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pic>
        <p:nvPicPr>
          <p:cNvPr id="3" name="Рисунок 3" descr="Изображение выглядит как пол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534" y="867701"/>
            <a:ext cx="6971065" cy="465556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7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192000"/>
              <a:gd name="f7" fmla="val 6858000"/>
              <a:gd name="f8" fmla="val 160920"/>
              <a:gd name="f9" fmla="val 157606"/>
              <a:gd name="f10" fmla="val 6700394"/>
              <a:gd name="f11" fmla="val 12031081"/>
              <a:gd name="f12" fmla="+- 0 0 -90"/>
              <a:gd name="f13" fmla="*/ f3 1 12192000"/>
              <a:gd name="f14" fmla="*/ f4 1 6858000"/>
              <a:gd name="f15" fmla="val f5"/>
              <a:gd name="f16" fmla="val f6"/>
              <a:gd name="f17" fmla="val f7"/>
              <a:gd name="f18" fmla="*/ f12 f0 1"/>
              <a:gd name="f19" fmla="+- f17 0 f15"/>
              <a:gd name="f20" fmla="+- f16 0 f15"/>
              <a:gd name="f21" fmla="*/ f18 1 f2"/>
              <a:gd name="f22" fmla="*/ f20 1 12192000"/>
              <a:gd name="f23" fmla="*/ f19 1 6858000"/>
              <a:gd name="f24" fmla="*/ 160920 f20 1"/>
              <a:gd name="f25" fmla="*/ 157606 f19 1"/>
              <a:gd name="f26" fmla="*/ 6700394 f19 1"/>
              <a:gd name="f27" fmla="*/ 12031081 f20 1"/>
              <a:gd name="f28" fmla="*/ 0 f20 1"/>
              <a:gd name="f29" fmla="*/ 0 f19 1"/>
              <a:gd name="f30" fmla="*/ 12192000 f20 1"/>
              <a:gd name="f31" fmla="*/ 6858000 f19 1"/>
              <a:gd name="f32" fmla="+- f21 0 f1"/>
              <a:gd name="f33" fmla="*/ f24 1 12192000"/>
              <a:gd name="f34" fmla="*/ f25 1 6858000"/>
              <a:gd name="f35" fmla="*/ f26 1 6858000"/>
              <a:gd name="f36" fmla="*/ f27 1 12192000"/>
              <a:gd name="f37" fmla="*/ f28 1 12192000"/>
              <a:gd name="f38" fmla="*/ f29 1 6858000"/>
              <a:gd name="f39" fmla="*/ f30 1 12192000"/>
              <a:gd name="f40" fmla="*/ f31 1 6858000"/>
              <a:gd name="f41" fmla="*/ f15 1 f22"/>
              <a:gd name="f42" fmla="*/ f16 1 f22"/>
              <a:gd name="f43" fmla="*/ f15 1 f23"/>
              <a:gd name="f44" fmla="*/ f17 1 f23"/>
              <a:gd name="f45" fmla="*/ f33 1 f22"/>
              <a:gd name="f46" fmla="*/ f34 1 f23"/>
              <a:gd name="f47" fmla="*/ f35 1 f23"/>
              <a:gd name="f48" fmla="*/ f36 1 f22"/>
              <a:gd name="f49" fmla="*/ f37 1 f22"/>
              <a:gd name="f50" fmla="*/ f38 1 f23"/>
              <a:gd name="f51" fmla="*/ f39 1 f22"/>
              <a:gd name="f52" fmla="*/ f40 1 f23"/>
              <a:gd name="f53" fmla="*/ f41 f13 1"/>
              <a:gd name="f54" fmla="*/ f42 f13 1"/>
              <a:gd name="f55" fmla="*/ f44 f14 1"/>
              <a:gd name="f56" fmla="*/ f43 f14 1"/>
              <a:gd name="f57" fmla="*/ f45 f13 1"/>
              <a:gd name="f58" fmla="*/ f46 f14 1"/>
              <a:gd name="f59" fmla="*/ f47 f14 1"/>
              <a:gd name="f60" fmla="*/ f48 f13 1"/>
              <a:gd name="f61" fmla="*/ f49 f13 1"/>
              <a:gd name="f62" fmla="*/ f50 f14 1"/>
              <a:gd name="f63" fmla="*/ f51 f13 1"/>
              <a:gd name="f64" fmla="*/ f52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7" y="f58"/>
              </a:cxn>
              <a:cxn ang="f32">
                <a:pos x="f57" y="f59"/>
              </a:cxn>
              <a:cxn ang="f32">
                <a:pos x="f60" y="f59"/>
              </a:cxn>
              <a:cxn ang="f32">
                <a:pos x="f60" y="f58"/>
              </a:cxn>
              <a:cxn ang="f32">
                <a:pos x="f61" y="f62"/>
              </a:cxn>
              <a:cxn ang="f32">
                <a:pos x="f63" y="f62"/>
              </a:cxn>
              <a:cxn ang="f32">
                <a:pos x="f63" y="f64"/>
              </a:cxn>
              <a:cxn ang="f32">
                <a:pos x="f61" y="f64"/>
              </a:cxn>
            </a:cxnLst>
            <a:rect l="f53" t="f56" r="f54" b="f55"/>
            <a:pathLst>
              <a:path w="12192000" h="685800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close/>
                <a:moveTo>
                  <a:pt x="f5" y="f5"/>
                </a:moveTo>
                <a:lnTo>
                  <a:pt x="f6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E0DCE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sp>
        <p:nvSpPr>
          <p:cNvPr id="3" name="Rectangle 9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90819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pic>
        <p:nvPicPr>
          <p:cNvPr id="4" name="Рисунок 3" descr="Изображение выглядит как здание, люди, группа, несколько&#10;&#10;Автоматически созданное описание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" y="0"/>
            <a:ext cx="12191978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5"/>
          <p:cNvSpPr>
            <a:spLocks noMove="1" noResize="1"/>
          </p:cNvSpPr>
          <p:nvPr/>
        </p:nvSpPr>
        <p:spPr>
          <a:xfrm>
            <a:off x="6887461" y="723903"/>
            <a:ext cx="4580641" cy="549469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96000"/>
              <a:gd name="f7" fmla="val 6858000"/>
              <a:gd name="f8" fmla="val 3037115"/>
              <a:gd name="f9" fmla="val 5889172"/>
              <a:gd name="f10" fmla="+- 0 0 -90"/>
              <a:gd name="f11" fmla="*/ f3 1 6096000"/>
              <a:gd name="f12" fmla="*/ f4 1 6858000"/>
              <a:gd name="f13" fmla="val f5"/>
              <a:gd name="f14" fmla="val f6"/>
              <a:gd name="f15" fmla="val f7"/>
              <a:gd name="f16" fmla="*/ f10 f0 1"/>
              <a:gd name="f17" fmla="+- f15 0 f13"/>
              <a:gd name="f18" fmla="+- f14 0 f13"/>
              <a:gd name="f19" fmla="*/ f16 1 f2"/>
              <a:gd name="f20" fmla="*/ f18 1 6096000"/>
              <a:gd name="f21" fmla="*/ f17 1 6858000"/>
              <a:gd name="f22" fmla="*/ 0 f18 1"/>
              <a:gd name="f23" fmla="*/ 0 f17 1"/>
              <a:gd name="f24" fmla="*/ 6096000 f18 1"/>
              <a:gd name="f25" fmla="*/ 6858000 f17 1"/>
              <a:gd name="f26" fmla="*/ 3037115 f18 1"/>
              <a:gd name="f27" fmla="*/ 5889172 f17 1"/>
              <a:gd name="f28" fmla="+- f19 0 f1"/>
              <a:gd name="f29" fmla="*/ f22 1 6096000"/>
              <a:gd name="f30" fmla="*/ f23 1 6858000"/>
              <a:gd name="f31" fmla="*/ f24 1 6096000"/>
              <a:gd name="f32" fmla="*/ f25 1 6858000"/>
              <a:gd name="f33" fmla="*/ f26 1 6096000"/>
              <a:gd name="f34" fmla="*/ f27 1 6858000"/>
              <a:gd name="f35" fmla="*/ f13 1 f20"/>
              <a:gd name="f36" fmla="*/ f14 1 f20"/>
              <a:gd name="f37" fmla="*/ f13 1 f21"/>
              <a:gd name="f38" fmla="*/ f15 1 f21"/>
              <a:gd name="f39" fmla="*/ f29 1 f20"/>
              <a:gd name="f40" fmla="*/ f30 1 f21"/>
              <a:gd name="f41" fmla="*/ f31 1 f20"/>
              <a:gd name="f42" fmla="*/ f32 1 f21"/>
              <a:gd name="f43" fmla="*/ f33 1 f20"/>
              <a:gd name="f44" fmla="*/ f34 1 f21"/>
              <a:gd name="f45" fmla="*/ f35 f11 1"/>
              <a:gd name="f46" fmla="*/ f36 f11 1"/>
              <a:gd name="f47" fmla="*/ f38 f12 1"/>
              <a:gd name="f48" fmla="*/ f37 f12 1"/>
              <a:gd name="f49" fmla="*/ f39 f11 1"/>
              <a:gd name="f50" fmla="*/ f40 f12 1"/>
              <a:gd name="f51" fmla="*/ f41 f11 1"/>
              <a:gd name="f52" fmla="*/ f42 f12 1"/>
              <a:gd name="f53" fmla="*/ f43 f11 1"/>
              <a:gd name="f54" fmla="*/ f44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9" y="f50"/>
              </a:cxn>
              <a:cxn ang="f28">
                <a:pos x="f51" y="f50"/>
              </a:cxn>
              <a:cxn ang="f28">
                <a:pos x="f51" y="f52"/>
              </a:cxn>
              <a:cxn ang="f28">
                <a:pos x="f53" y="f54"/>
              </a:cxn>
              <a:cxn ang="f28">
                <a:pos x="f49" y="f52"/>
              </a:cxn>
              <a:cxn ang="f28">
                <a:pos x="f49" y="f50"/>
              </a:cxn>
            </a:cxnLst>
            <a:rect l="f45" t="f48" r="f46" b="f47"/>
            <a:pathLst>
              <a:path w="6096000" h="6858000">
                <a:moveTo>
                  <a:pt x="f5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5" y="f7"/>
                </a:lnTo>
                <a:lnTo>
                  <a:pt x="f5" y="f5"/>
                </a:lnTo>
                <a:close/>
              </a:path>
            </a:pathLst>
          </a:custGeom>
          <a:solidFill>
            <a:srgbClr val="E0DCE1">
              <a:alpha val="8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Bembo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202445" y="2736908"/>
            <a:ext cx="3950674" cy="24691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1" u="none" strike="noStrike" kern="1200" cap="none" spc="0" baseline="0">
                <a:solidFill>
                  <a:srgbClr val="2C2830"/>
                </a:solidFill>
                <a:uFillTx/>
                <a:latin typeface="Times New Roman"/>
                <a:cs typeface="Times New Roman"/>
              </a:rPr>
              <a:t>На сегодняшний день Государственный Эрмитаж вошел в число двадцати самых посещаемых музеев мира.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8744041" y="2543655"/>
            <a:ext cx="867482" cy="115443"/>
            <a:chOff x="8744041" y="2543655"/>
            <a:chExt cx="867482" cy="115443"/>
          </a:xfrm>
        </p:grpSpPr>
        <p:sp>
          <p:nvSpPr>
            <p:cNvPr id="8" name="Rectangle 14"/>
            <p:cNvSpPr/>
            <p:nvPr/>
          </p:nvSpPr>
          <p:spPr>
            <a:xfrm rot="18964830" flipH="1">
              <a:off x="9120064" y="2543655"/>
              <a:ext cx="115443" cy="115443"/>
            </a:xfrm>
            <a:prstGeom prst="rect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Bembo"/>
              </a:endParaRPr>
            </a:p>
          </p:txBody>
        </p:sp>
        <p:cxnSp>
          <p:nvCxnSpPr>
            <p:cNvPr id="9" name="Straight Connector 15"/>
            <p:cNvCxnSpPr/>
            <p:nvPr/>
          </p:nvCxnSpPr>
          <p:spPr>
            <a:xfrm>
              <a:off x="9259397" y="2601376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  <p:cxnSp>
          <p:nvCxnSpPr>
            <p:cNvPr id="10" name="Straight Connector 16"/>
            <p:cNvCxnSpPr/>
            <p:nvPr/>
          </p:nvCxnSpPr>
          <p:spPr>
            <a:xfrm>
              <a:off x="8744041" y="2601376"/>
              <a:ext cx="352126" cy="0"/>
            </a:xfrm>
            <a:prstGeom prst="straightConnector1">
              <a:avLst/>
            </a:prstGeom>
            <a:noFill/>
            <a:ln w="15873" cap="flat">
              <a:solidFill>
                <a:srgbClr val="2C2830"/>
              </a:solidFill>
              <a:prstDash val="solid"/>
              <a:miter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0579" y="1463488"/>
            <a:ext cx="9937379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8788" y="1013173"/>
            <a:ext cx="4527112" cy="46628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1" u="none" strike="noStrike" kern="1200" cap="none" spc="0" baseline="0">
                <a:solidFill>
                  <a:srgbClr val="000000"/>
                </a:solidFill>
                <a:uFillTx/>
                <a:latin typeface="Bembo"/>
              </a:rPr>
              <a:t>     </a:t>
            </a:r>
            <a:r>
              <a:rPr lang="ru-RU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Bembo"/>
                <a:cs typeface="Bembo"/>
              </a:rPr>
              <a:t>Годом основания Эрмитажа принято считать 1764 год, когда императрица Екатерина II приобрела первую крупную коллекцию картин. 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700" b="1" i="1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Bembo"/>
              <a:cs typeface="Bembo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Bembo"/>
                <a:cs typeface="Bembo"/>
              </a:rPr>
              <a:t>    День своего основания музей ежегодно празднует 7 декабря ― в День святой Екатерины. </a:t>
            </a:r>
            <a:endParaRPr lang="ru-RU" sz="2700" b="1" i="1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</p:txBody>
      </p:sp>
      <p:pic>
        <p:nvPicPr>
          <p:cNvPr id="4" name="Рисунок 5" descr="Изображение выглядит как цветной, украшен, зал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412" y="847603"/>
            <a:ext cx="6128930" cy="49466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56006" y="1873404"/>
            <a:ext cx="3763295" cy="35394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Bembo"/>
                <a:cs typeface="Bembo"/>
              </a:rPr>
              <a:t>      </a:t>
            </a:r>
            <a:r>
              <a:rPr lang="ru-RU" sz="28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Bembo"/>
                <a:cs typeface="Bembo"/>
              </a:rPr>
              <a:t>Но только</a:t>
            </a:r>
            <a:endParaRPr lang="ru-RU" sz="2800" b="1" i="1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Bembo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Bembo"/>
                <a:cs typeface="Bembo"/>
              </a:rPr>
              <a:t> 17 февраля  1852 года состоялось торжественное открытие Нового Эрмитажа для публики, с тех пор прошло 170 лет.</a:t>
            </a:r>
            <a:endParaRPr lang="ru-RU" sz="2800" b="1" i="1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</p:txBody>
      </p:sp>
      <p:pic>
        <p:nvPicPr>
          <p:cNvPr id="3" name="Рисунок 5" descr="Изображение выглядит как текст, внешний, улица, старый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02" y="558140"/>
            <a:ext cx="6678201" cy="57294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337" y="741102"/>
            <a:ext cx="5748677" cy="51422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56301" y="1184788"/>
            <a:ext cx="4771101" cy="42473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Современный Государственный Эрмитаж представляет собой сложный музейный комплекс. Основная экспозиционная часть музея занимает пять зданий, связанных друг с другом и расположенных вдоль набережной реки Невы.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внешний, люди, квадрат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86" y="990596"/>
            <a:ext cx="6626940" cy="439747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3"/>
          <p:cNvSpPr txBox="1"/>
          <p:nvPr/>
        </p:nvSpPr>
        <p:spPr>
          <a:xfrm>
            <a:off x="7588047" y="779205"/>
            <a:ext cx="3996814" cy="50783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</a:t>
            </a: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Здание Зимнего дворца было построено в 1754—1762 годах русским архитектором итальянского происхождения Бартоломео Растрелли в стиле пышного елизаветинского барокко с элементами французского рококо в интерьерах.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722" y="631722"/>
            <a:ext cx="3972235" cy="54938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</a:t>
            </a: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С момента окончания строительства  по 1904 год использовался в качестве официальной зимней резиденции российских императоров.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В настоящее время в стенах дворца размещена основная экспозиция Государственного Эрмитажа. </a:t>
            </a:r>
          </a:p>
        </p:txBody>
      </p:sp>
      <p:pic>
        <p:nvPicPr>
          <p:cNvPr id="3" name="Рисунок 3" descr="Изображение выглядит как здание, алтарь, арка, колоннада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113" y="991264"/>
            <a:ext cx="6897328" cy="462967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79107" y="742337"/>
            <a:ext cx="4144298" cy="54938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Малый Эрмитаж — памятник архитектуры, входящий в музейный комплекс Государственного Эрмитажа.  Своё название получил благодаря привычке Екатерины II устраивать здесь спектакли и увеселительные вечера — малые эрмитажи.</a:t>
            </a:r>
          </a:p>
        </p:txBody>
      </p:sp>
      <p:pic>
        <p:nvPicPr>
          <p:cNvPr id="3" name="Рисунок 3" descr="Изображение выглядит как здание, внешний, улица, правительственное здание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17" y="1131158"/>
            <a:ext cx="6540904" cy="43621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22791" y="5685739"/>
            <a:ext cx="6848170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Архитекторы Ж. Б. Валлен-Деламотом и Ю. М. Фельтеном</a:t>
            </a: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4238" y="471949"/>
            <a:ext cx="4623617" cy="59093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Большой (Старый) Эрмитаж — памятник архитектуры, входящий в музейный комплекс Государственного Эрмитажа, явился продолжением дворцовых строений, расположившихся на набережной, и предназначался для размещения дворцовых художественных коллекций. </a:t>
            </a:r>
            <a:endParaRPr lang="en-US" sz="1800" b="0" i="1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93044" y="5327660"/>
            <a:ext cx="228845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Архитектор Ю. М. Фельтен</a:t>
            </a: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Bembo"/>
            </a:endParaRPr>
          </a:p>
        </p:txBody>
      </p:sp>
      <p:pic>
        <p:nvPicPr>
          <p:cNvPr id="4" name="Рисунок 4" descr="Изображение выглядит как небо, внешний, здание, вода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018" y="1110803"/>
            <a:ext cx="6885038" cy="394814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52853" y="656301"/>
            <a:ext cx="4058262" cy="50783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7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    Но́вый Эрмита́ж — первое в России здание, специально построенное для публичного художественного музея. Часть музейного комплекса Государственного Эрмитажа. Известно своим портиком с десятью гигантскими статуями атлантов.</a:t>
            </a:r>
          </a:p>
        </p:txBody>
      </p:sp>
      <p:pic>
        <p:nvPicPr>
          <p:cNvPr id="3" name="Рисунок 3" descr="Изображение выглядит как дорога, внешний, здание, небо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85" y="777980"/>
            <a:ext cx="6479456" cy="48472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AdornVTI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Широкоэкранный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Bembo</vt:lpstr>
      <vt:lpstr>Times New Roman</vt:lpstr>
      <vt:lpstr>AdornVTI</vt:lpstr>
      <vt:lpstr>170 лет музею Эрмитаж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602</cp:revision>
  <dcterms:created xsi:type="dcterms:W3CDTF">2022-01-30T13:27:00Z</dcterms:created>
  <dcterms:modified xsi:type="dcterms:W3CDTF">2022-02-04T13:10:21Z</dcterms:modified>
</cp:coreProperties>
</file>