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53E2B2F-CC6E-4D94-A283-F2B46FDA2824}" type="datetimeFigureOut">
              <a:rPr lang="ru-RU" smtClean="0"/>
              <a:t>24.09.2025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B60759B-17FE-4ACB-AC6D-4E5ECFB898B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844408" cy="864096"/>
          </a:xfrm>
        </p:spPr>
        <p:txBody>
          <a:bodyPr>
            <a:normAutofit/>
          </a:bodyPr>
          <a:lstStyle/>
          <a:p>
            <a:r>
              <a:rPr lang="ru-RU" sz="2400" cap="none" dirty="0" smtClean="0"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Консерватории </a:t>
            </a:r>
            <a:r>
              <a:rPr lang="ru-RU" sz="2400" cap="none" dirty="0"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– оплот становления </a:t>
            </a:r>
            <a:r>
              <a:rPr lang="en-US" sz="2400" cap="none" dirty="0" smtClean="0"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2400" cap="none" dirty="0" smtClean="0"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cap="none" dirty="0" smtClean="0"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музыкантов </a:t>
            </a:r>
            <a:r>
              <a:rPr lang="ru-RU" sz="2400" cap="none" dirty="0"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в России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5733256"/>
            <a:ext cx="5760640" cy="864096"/>
          </a:xfrm>
        </p:spPr>
        <p:txBody>
          <a:bodyPr>
            <a:normAutofit/>
          </a:bodyPr>
          <a:lstStyle/>
          <a:p>
            <a:pPr marL="137160"/>
            <a:r>
              <a:rPr lang="ru-RU" sz="1800" dirty="0" smtClean="0"/>
              <a:t>20 </a:t>
            </a:r>
            <a:r>
              <a:rPr lang="ru-RU" sz="1800" dirty="0"/>
              <a:t>сентября 1862 года </a:t>
            </a:r>
            <a:r>
              <a:rPr lang="ru-RU" sz="1800" dirty="0" smtClean="0"/>
              <a:t>основан</a:t>
            </a:r>
            <a:r>
              <a:rPr lang="ru-RU" sz="1800" dirty="0"/>
              <a:t>а</a:t>
            </a:r>
            <a:r>
              <a:rPr lang="en-US" sz="1800" dirty="0" smtClean="0"/>
              <a:t> </a:t>
            </a:r>
            <a:r>
              <a:rPr lang="ru-RU" sz="1800" dirty="0" smtClean="0"/>
              <a:t>первая </a:t>
            </a:r>
            <a:r>
              <a:rPr lang="ru-RU" sz="1800" dirty="0"/>
              <a:t>в России </a:t>
            </a:r>
            <a:r>
              <a:rPr lang="en-US" sz="1800" dirty="0" smtClean="0"/>
              <a:t>     </a:t>
            </a:r>
            <a:r>
              <a:rPr lang="ru-RU" sz="1800" dirty="0" smtClean="0"/>
              <a:t>консерватория в Санкт-Петербурге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340767"/>
            <a:ext cx="6765922" cy="44824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73032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68760"/>
          </a:xfrm>
        </p:spPr>
        <p:txBody>
          <a:bodyPr>
            <a:noAutofit/>
          </a:bodyPr>
          <a:lstStyle/>
          <a:p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До </a:t>
            </a:r>
            <a:r>
              <a:rPr lang="ru-RU" sz="2400" dirty="0"/>
              <a:t>середины XIX века в России отсутствовала система профессионального музыкального образования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896544"/>
          </a:xfrm>
        </p:spPr>
        <p:txBody>
          <a:bodyPr/>
          <a:lstStyle/>
          <a:p>
            <a:pPr marL="137160" indent="0">
              <a:buNone/>
            </a:pPr>
            <a:r>
              <a:rPr lang="ru-RU" sz="1800" dirty="0" smtClean="0"/>
              <a:t>Подготовка велась фрагментарно: </a:t>
            </a:r>
          </a:p>
          <a:p>
            <a:pPr marL="137160" indent="0">
              <a:buNone/>
            </a:pPr>
            <a:r>
              <a:rPr lang="ru-RU" sz="1800" dirty="0" smtClean="0"/>
              <a:t>домашнее обучение, певческие капеллы.</a:t>
            </a:r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r>
              <a:rPr lang="ru-RU" sz="1800" dirty="0" smtClean="0"/>
              <a:t>Профессия музыканта не имела престижа</a:t>
            </a:r>
          </a:p>
          <a:p>
            <a:pPr marL="137160" indent="0">
              <a:buNone/>
            </a:pPr>
            <a:r>
              <a:rPr lang="ru-RU" sz="1800" dirty="0" smtClean="0"/>
              <a:t>в обществе.</a:t>
            </a:r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r>
              <a:rPr lang="ru-RU" sz="1800" dirty="0" smtClean="0"/>
              <a:t>Отсутствовала единая методика подготовки </a:t>
            </a:r>
          </a:p>
          <a:p>
            <a:pPr marL="137160" indent="0">
              <a:buNone/>
            </a:pPr>
            <a:r>
              <a:rPr lang="ru-RU" sz="1800" dirty="0"/>
              <a:t>к</a:t>
            </a:r>
            <a:r>
              <a:rPr lang="ru-RU" sz="1800" dirty="0" smtClean="0"/>
              <a:t>омпозиторов и исполнителей высшего класса.</a:t>
            </a:r>
          </a:p>
          <a:p>
            <a:endParaRPr lang="ru-RU" dirty="0" smtClean="0"/>
          </a:p>
          <a:p>
            <a:endParaRPr lang="ru-RU" dirty="0"/>
          </a:p>
          <a:p>
            <a:pPr marL="137160" indent="0">
              <a:buNone/>
            </a:pPr>
            <a:r>
              <a:rPr lang="ru-RU" dirty="0" smtClean="0"/>
              <a:t>                                                             </a:t>
            </a:r>
            <a:r>
              <a:rPr lang="ru-RU" sz="1000" dirty="0" smtClean="0"/>
              <a:t>А.Н. Шурыгин « Урок музыки» 1860 г.</a:t>
            </a:r>
            <a:endParaRPr lang="ru-RU" dirty="0"/>
          </a:p>
        </p:txBody>
      </p:sp>
      <p:pic>
        <p:nvPicPr>
          <p:cNvPr id="1026" name="Picture 2" descr="C:\Users\1\Desktop\25-26 г\scale_12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907" y="1196752"/>
            <a:ext cx="3744416" cy="51672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0302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30425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1862 год стал переломным: открытие Петербургской консерватории по инициативе выдающегося пианиста, композитора и дирижёра Антона Рубинштейна заложило фундамент всей будущей системы российского профессионального музыкального образования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888472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endParaRPr lang="ru-RU" sz="1000" dirty="0" smtClean="0"/>
          </a:p>
          <a:p>
            <a:pPr marL="137160" indent="0">
              <a:buNone/>
            </a:pPr>
            <a:endParaRPr lang="ru-RU" sz="1000" dirty="0" smtClean="0"/>
          </a:p>
          <a:p>
            <a:pPr marL="137160" indent="0">
              <a:buNone/>
            </a:pPr>
            <a:endParaRPr lang="ru-RU" sz="1000" dirty="0"/>
          </a:p>
          <a:p>
            <a:pPr marL="137160" indent="0">
              <a:buNone/>
            </a:pPr>
            <a:endParaRPr lang="ru-RU" sz="1000" dirty="0" smtClean="0"/>
          </a:p>
          <a:p>
            <a:pPr marL="137160" indent="0">
              <a:buNone/>
            </a:pPr>
            <a:endParaRPr lang="ru-RU" sz="1000" dirty="0"/>
          </a:p>
          <a:p>
            <a:pPr marL="137160" indent="0">
              <a:buNone/>
            </a:pPr>
            <a:endParaRPr lang="ru-RU" sz="1000" dirty="0" smtClean="0"/>
          </a:p>
          <a:p>
            <a:pPr marL="137160" indent="0">
              <a:buNone/>
            </a:pPr>
            <a:endParaRPr lang="ru-RU" sz="1000" dirty="0"/>
          </a:p>
          <a:p>
            <a:pPr marL="137160" indent="0">
              <a:buNone/>
            </a:pPr>
            <a:endParaRPr lang="ru-RU" sz="1000" dirty="0" smtClean="0"/>
          </a:p>
          <a:p>
            <a:pPr marL="137160" indent="0">
              <a:buNone/>
            </a:pPr>
            <a:endParaRPr lang="ru-RU" sz="1000" dirty="0"/>
          </a:p>
          <a:p>
            <a:pPr marL="137160" indent="0">
              <a:buNone/>
            </a:pPr>
            <a:endParaRPr lang="ru-RU" sz="1000" dirty="0" smtClean="0"/>
          </a:p>
          <a:p>
            <a:pPr marL="137160" indent="0">
              <a:buNone/>
            </a:pPr>
            <a:endParaRPr lang="ru-RU" sz="1000" dirty="0"/>
          </a:p>
          <a:p>
            <a:pPr marL="137160" indent="0">
              <a:buNone/>
            </a:pPr>
            <a:endParaRPr lang="ru-RU" sz="1000" dirty="0" smtClean="0"/>
          </a:p>
          <a:p>
            <a:pPr marL="137160" indent="0">
              <a:buNone/>
            </a:pPr>
            <a:endParaRPr lang="ru-RU" sz="1000" dirty="0"/>
          </a:p>
          <a:p>
            <a:pPr marL="137160" indent="0">
              <a:buNone/>
            </a:pPr>
            <a:endParaRPr lang="ru-RU" sz="1000" dirty="0" smtClean="0"/>
          </a:p>
          <a:p>
            <a:pPr marL="137160" indent="0">
              <a:buNone/>
            </a:pPr>
            <a:endParaRPr lang="ru-RU" sz="1000" dirty="0"/>
          </a:p>
          <a:p>
            <a:pPr marL="137160" indent="0">
              <a:buNone/>
            </a:pPr>
            <a:endParaRPr lang="ru-RU" sz="1000" dirty="0" smtClean="0"/>
          </a:p>
          <a:p>
            <a:pPr marL="137160" indent="0">
              <a:buNone/>
            </a:pPr>
            <a:endParaRPr lang="ru-RU" sz="1000" dirty="0"/>
          </a:p>
          <a:p>
            <a:pPr marL="137160" indent="0">
              <a:buNone/>
            </a:pPr>
            <a:endParaRPr lang="ru-RU" sz="1000" dirty="0" smtClean="0"/>
          </a:p>
          <a:p>
            <a:pPr marL="137160" indent="0">
              <a:buNone/>
            </a:pPr>
            <a:endParaRPr lang="ru-RU" sz="1000" dirty="0"/>
          </a:p>
          <a:p>
            <a:pPr marL="137160" indent="0">
              <a:buNone/>
            </a:pPr>
            <a:r>
              <a:rPr lang="ru-RU" sz="1000" dirty="0" smtClean="0"/>
              <a:t>                Санкт-Петербургская консерватория.1894 г.                                        М. Яровой (1864-1940</a:t>
            </a:r>
            <a:r>
              <a:rPr lang="ru-RU" sz="1000" dirty="0"/>
              <a:t>)</a:t>
            </a:r>
            <a:r>
              <a:rPr lang="ru-RU" sz="1000" dirty="0" smtClean="0"/>
              <a:t> «</a:t>
            </a:r>
            <a:r>
              <a:rPr lang="ru-RU" sz="1000" dirty="0" smtClean="0">
                <a:solidFill>
                  <a:prstClr val="white"/>
                </a:solidFill>
              </a:rPr>
              <a:t>Композитор </a:t>
            </a:r>
            <a:r>
              <a:rPr lang="ru-RU" sz="1000" dirty="0">
                <a:solidFill>
                  <a:prstClr val="white"/>
                </a:solidFill>
              </a:rPr>
              <a:t>Антон Рубинштейн за </a:t>
            </a:r>
            <a:r>
              <a:rPr lang="ru-RU" sz="1000" dirty="0" smtClean="0">
                <a:solidFill>
                  <a:prstClr val="white"/>
                </a:solidFill>
              </a:rPr>
              <a:t>роялем»</a:t>
            </a:r>
            <a:r>
              <a:rPr lang="ru-RU" sz="1000" dirty="0" smtClean="0"/>
              <a:t>                                                   </a:t>
            </a:r>
            <a:endParaRPr lang="ru-RU" sz="1000" dirty="0"/>
          </a:p>
          <a:p>
            <a:pPr marL="137160" indent="0">
              <a:buNone/>
            </a:pPr>
            <a:endParaRPr lang="ru-RU" sz="1000" dirty="0" smtClean="0"/>
          </a:p>
          <a:p>
            <a:pPr marL="137160" indent="0">
              <a:buNone/>
            </a:pPr>
            <a:endParaRPr lang="ru-RU" sz="1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802" y="2708920"/>
            <a:ext cx="4106788" cy="31137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582" y="2708920"/>
            <a:ext cx="4293446" cy="31857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768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8012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Первые студенты  Санкт-Петербургской консерватории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856984" cy="5184576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r>
              <a:rPr lang="ru-RU" sz="1800" dirty="0" smtClean="0"/>
              <a:t>    В </a:t>
            </a:r>
            <a:r>
              <a:rPr lang="ru-RU" sz="1800" dirty="0" smtClean="0"/>
              <a:t>первый год было принято 179 студентов. </a:t>
            </a:r>
          </a:p>
          <a:p>
            <a:pPr marL="137160" indent="0">
              <a:buNone/>
            </a:pPr>
            <a:r>
              <a:rPr lang="ru-RU" sz="1800" dirty="0" smtClean="0"/>
              <a:t>Среди них – представители разных сословий, </a:t>
            </a:r>
          </a:p>
          <a:p>
            <a:pPr marL="137160" indent="0">
              <a:buNone/>
            </a:pPr>
            <a:r>
              <a:rPr lang="ru-RU" sz="1800" dirty="0" smtClean="0"/>
              <a:t>объединённые талантом и стремлением</a:t>
            </a:r>
          </a:p>
          <a:p>
            <a:pPr marL="137160" indent="0">
              <a:buNone/>
            </a:pPr>
            <a:r>
              <a:rPr lang="ru-RU" sz="1800" dirty="0" smtClean="0"/>
              <a:t> к профессиональной музыке.</a:t>
            </a:r>
          </a:p>
          <a:p>
            <a:pPr marL="137160" indent="0">
              <a:buNone/>
            </a:pPr>
            <a:r>
              <a:rPr lang="ru-RU" sz="1800" dirty="0" smtClean="0"/>
              <a:t>    </a:t>
            </a:r>
            <a:r>
              <a:rPr lang="ru-RU" sz="1800" dirty="0" smtClean="0"/>
              <a:t>Уже первый выпуск 1865 года, подаривший </a:t>
            </a:r>
          </a:p>
          <a:p>
            <a:pPr marL="137160" indent="0">
              <a:buNone/>
            </a:pPr>
            <a:r>
              <a:rPr lang="ru-RU" sz="1800" dirty="0" smtClean="0"/>
              <a:t>миру Петра Ильича Чайковского, </a:t>
            </a:r>
          </a:p>
          <a:p>
            <a:pPr marL="137160" indent="0">
              <a:buNone/>
            </a:pPr>
            <a:r>
              <a:rPr lang="ru-RU" sz="1800" dirty="0" smtClean="0"/>
              <a:t>блестяще доказал эффективность </a:t>
            </a:r>
            <a:r>
              <a:rPr lang="ru-RU" sz="1800" dirty="0" smtClean="0"/>
              <a:t>новой </a:t>
            </a:r>
          </a:p>
          <a:p>
            <a:pPr marL="137160" indent="0">
              <a:buNone/>
            </a:pPr>
            <a:r>
              <a:rPr lang="ru-RU" sz="1800" dirty="0" smtClean="0"/>
              <a:t>образовательной </a:t>
            </a:r>
            <a:r>
              <a:rPr lang="ru-RU" sz="1800" dirty="0" smtClean="0"/>
              <a:t>системы.</a:t>
            </a:r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r>
              <a:rPr lang="ru-RU" sz="1800" dirty="0"/>
              <a:t> </a:t>
            </a:r>
            <a:r>
              <a:rPr lang="ru-RU" sz="1800" dirty="0" smtClean="0"/>
              <a:t>                                                                                            </a:t>
            </a:r>
            <a:r>
              <a:rPr lang="ru-RU" sz="1000" dirty="0" err="1" smtClean="0"/>
              <a:t>Н.Д.Кузнецов</a:t>
            </a:r>
            <a:r>
              <a:rPr lang="ru-RU" sz="1000" dirty="0" smtClean="0"/>
              <a:t> Портрет </a:t>
            </a:r>
            <a:r>
              <a:rPr lang="ru-RU" sz="1000" dirty="0" err="1" smtClean="0"/>
              <a:t>П.И.Чайковского</a:t>
            </a:r>
            <a:r>
              <a:rPr lang="ru-RU" sz="1000" dirty="0" smtClean="0"/>
              <a:t> 1893г.</a:t>
            </a:r>
            <a:endParaRPr lang="ru-RU" sz="1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99830"/>
            <a:ext cx="3816424" cy="4901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1384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08012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Выпускники, прославившие русскую музыку.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84784"/>
            <a:ext cx="8568952" cy="5112568"/>
          </a:xfrm>
        </p:spPr>
        <p:txBody>
          <a:bodyPr>
            <a:normAutofit fontScale="92500" lnSpcReduction="10000"/>
          </a:bodyPr>
          <a:lstStyle/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r>
              <a:rPr lang="ru-RU" sz="800" dirty="0" smtClean="0"/>
              <a:t>        </a:t>
            </a:r>
          </a:p>
          <a:p>
            <a:pPr marL="137160" indent="0">
              <a:buNone/>
            </a:pPr>
            <a:endParaRPr lang="ru-RU" sz="800" dirty="0"/>
          </a:p>
          <a:p>
            <a:pPr marL="137160" indent="0">
              <a:buNone/>
            </a:pPr>
            <a:endParaRPr lang="ru-RU" sz="800" dirty="0" smtClean="0"/>
          </a:p>
          <a:p>
            <a:pPr marL="137160" indent="0">
              <a:buNone/>
            </a:pPr>
            <a:endParaRPr lang="ru-RU" sz="800" dirty="0"/>
          </a:p>
          <a:p>
            <a:pPr marL="137160" indent="0">
              <a:buNone/>
            </a:pPr>
            <a:r>
              <a:rPr lang="ru-RU" sz="1000" dirty="0" smtClean="0"/>
              <a:t>      Сергей Прокофьев  (выпуск 1914 г.)                                       Дмитрий Шостакович  (выпуск 1925г.)                                           Георгий Свиридов (выпуск 1941г.)</a:t>
            </a:r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r>
              <a:rPr lang="ru-RU" sz="1800" dirty="0" smtClean="0"/>
              <a:t>   Петербургская </a:t>
            </a:r>
            <a:r>
              <a:rPr lang="ru-RU" sz="1800" dirty="0" smtClean="0"/>
              <a:t>консерватория стала настоящей кузницей кадров, воспитав плеяду гениев, которые не только определили развитие отечественной  культуры, но и вывели русскую музыку на мировой уровень.</a:t>
            </a:r>
            <a:endParaRPr lang="ru-RU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45859"/>
            <a:ext cx="1944216" cy="2676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15721"/>
            <a:ext cx="2834102" cy="24978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933" y="1988841"/>
            <a:ext cx="3096454" cy="22079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89989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440160"/>
          </a:xfrm>
        </p:spPr>
        <p:txBody>
          <a:bodyPr>
            <a:noAutofit/>
          </a:bodyPr>
          <a:lstStyle/>
          <a:p>
            <a:r>
              <a:rPr lang="ru-RU" sz="2400" dirty="0" smtClean="0"/>
              <a:t>Педагоги Санкт-Петербургской консерватории </a:t>
            </a:r>
            <a:r>
              <a:rPr lang="ru-RU" sz="2400" dirty="0"/>
              <a:t>с </a:t>
            </a:r>
            <a:r>
              <a:rPr lang="ru-RU" sz="2400" dirty="0" smtClean="0"/>
              <a:t>момента её основания </a:t>
            </a:r>
            <a:r>
              <a:rPr lang="ru-RU" sz="2400" dirty="0"/>
              <a:t>создали </a:t>
            </a:r>
            <a:r>
              <a:rPr lang="ru-RU" sz="2400" dirty="0" smtClean="0"/>
              <a:t>уникальную систему воспитания музыкантов</a:t>
            </a:r>
            <a:r>
              <a:rPr lang="ru-RU" sz="2400" dirty="0"/>
              <a:t>. 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44824"/>
            <a:ext cx="8964488" cy="4608512"/>
          </a:xfrm>
        </p:spPr>
        <p:txBody>
          <a:bodyPr/>
          <a:lstStyle/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r>
              <a:rPr lang="ru-RU" sz="1800" dirty="0" smtClean="0"/>
              <a:t>   Н</a:t>
            </a:r>
            <a:r>
              <a:rPr lang="ru-RU" sz="1800" dirty="0" smtClean="0"/>
              <a:t>. А. Римский- Корсаков, проработавший </a:t>
            </a:r>
          </a:p>
          <a:p>
            <a:pPr marL="137160" indent="0">
              <a:buNone/>
            </a:pPr>
            <a:r>
              <a:rPr lang="ru-RU" sz="1800" dirty="0" smtClean="0"/>
              <a:t>в консерватории почти 40 лет, </a:t>
            </a:r>
          </a:p>
          <a:p>
            <a:pPr marL="137160" indent="0">
              <a:buNone/>
            </a:pPr>
            <a:r>
              <a:rPr lang="ru-RU" sz="1800" dirty="0" smtClean="0"/>
              <a:t>стал ключевой фигурой в формировании</a:t>
            </a:r>
          </a:p>
          <a:p>
            <a:pPr marL="137160" indent="0">
              <a:buNone/>
            </a:pPr>
            <a:r>
              <a:rPr lang="ru-RU" sz="1800" dirty="0" smtClean="0"/>
              <a:t> национальной композиторской школы. </a:t>
            </a:r>
          </a:p>
          <a:p>
            <a:pPr marL="137160" indent="0">
              <a:buNone/>
            </a:pPr>
            <a:r>
              <a:rPr lang="ru-RU" sz="1800" dirty="0" smtClean="0"/>
              <a:t>   С </a:t>
            </a:r>
            <a:r>
              <a:rPr lang="ru-RU" sz="1800" dirty="0" smtClean="0"/>
              <a:t>1944 года его имя навсегда увековечено</a:t>
            </a:r>
          </a:p>
          <a:p>
            <a:pPr marL="137160" indent="0">
              <a:buNone/>
            </a:pPr>
            <a:r>
              <a:rPr lang="ru-RU" sz="1800" dirty="0" smtClean="0"/>
              <a:t> в названии </a:t>
            </a:r>
            <a:r>
              <a:rPr lang="ru-RU" sz="1800" dirty="0"/>
              <a:t>вуза. </a:t>
            </a:r>
            <a:r>
              <a:rPr lang="ru-RU" sz="1800" dirty="0" smtClean="0"/>
              <a:t>                      </a:t>
            </a:r>
          </a:p>
          <a:p>
            <a:pPr marL="137160" indent="0">
              <a:buNone/>
            </a:pPr>
            <a:r>
              <a:rPr lang="ru-RU" sz="1800" dirty="0" smtClean="0"/>
              <a:t>                                                                                      </a:t>
            </a:r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r>
              <a:rPr lang="ru-RU" sz="1800" dirty="0" smtClean="0"/>
              <a:t>                                                                                         </a:t>
            </a:r>
            <a:r>
              <a:rPr lang="ru-RU" sz="900" dirty="0" smtClean="0"/>
              <a:t>В. Серов  Портрет Н.А. Римского – Корсакова  1898г.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087758"/>
            <a:ext cx="4323884" cy="35359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1592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868958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Наследие, которое продолжается.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r>
              <a:rPr lang="ru-RU" sz="1800" dirty="0"/>
              <a:t> </a:t>
            </a:r>
            <a:endParaRPr lang="ru-RU" sz="1800" dirty="0" smtClean="0"/>
          </a:p>
          <a:p>
            <a:pPr marL="137160" indent="0">
              <a:buNone/>
            </a:pPr>
            <a:endParaRPr lang="ru-RU" sz="1800" dirty="0" smtClean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endParaRPr lang="ru-RU" sz="1800" dirty="0"/>
          </a:p>
          <a:p>
            <a:pPr marL="137160" indent="0">
              <a:buNone/>
            </a:pPr>
            <a:r>
              <a:rPr lang="ru-RU" sz="1800" dirty="0" smtClean="0"/>
              <a:t>   От </a:t>
            </a:r>
            <a:r>
              <a:rPr lang="ru-RU" sz="1800" dirty="0" smtClean="0"/>
              <a:t>первых студентов до современных маэстро консерватория имени Н</a:t>
            </a:r>
            <a:r>
              <a:rPr lang="ru-RU" sz="1800" dirty="0" smtClean="0"/>
              <a:t>. А. Римского </a:t>
            </a:r>
            <a:r>
              <a:rPr lang="ru-RU" sz="1800" dirty="0"/>
              <a:t>–Корсакова </a:t>
            </a:r>
            <a:r>
              <a:rPr lang="ru-RU" sz="1800" dirty="0" smtClean="0"/>
              <a:t>продолжает оставаться одним из главных центров притяжения для музыкальных талантов, продолжая славную историю, начатую в 1862 году.</a:t>
            </a:r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966239"/>
            <a:ext cx="7488832" cy="4389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2707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254</TotalTime>
  <Words>317</Words>
  <Application>Microsoft Office PowerPoint</Application>
  <PresentationFormat>Экран (4:3)</PresentationFormat>
  <Paragraphs>110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Arial</vt:lpstr>
      <vt:lpstr>Book Antiqua</vt:lpstr>
      <vt:lpstr>Lucida Sans</vt:lpstr>
      <vt:lpstr>Times New Roman</vt:lpstr>
      <vt:lpstr>Wingdings</vt:lpstr>
      <vt:lpstr>Wingdings 2</vt:lpstr>
      <vt:lpstr>Wingdings 3</vt:lpstr>
      <vt:lpstr>Апекс</vt:lpstr>
      <vt:lpstr>Консерватории – оплот становления  музыкантов в России</vt:lpstr>
      <vt:lpstr>  До середины XIX века в России отсутствовала система профессионального музыкального образования  </vt:lpstr>
      <vt:lpstr>1862 год стал переломным: открытие Петербургской консерватории по инициативе выдающегося пианиста, композитора и дирижёра Антона Рубинштейна заложило фундамент всей будущей системы российского профессионального музыкального образования.</vt:lpstr>
      <vt:lpstr>Первые студенты  Санкт-Петербургской консерватории</vt:lpstr>
      <vt:lpstr>Выпускники, прославившие русскую музыку.</vt:lpstr>
      <vt:lpstr>Педагоги Санкт-Петербургской консерватории с момента её основания создали уникальную систему воспитания музыкантов.  </vt:lpstr>
      <vt:lpstr>Наследие, которое продолжается.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Консерватории – оплот становления музыкантов в России</dc:title>
  <dc:creator>1</dc:creator>
  <cp:lastModifiedBy>user</cp:lastModifiedBy>
  <cp:revision>29</cp:revision>
  <dcterms:created xsi:type="dcterms:W3CDTF">2025-09-23T18:27:54Z</dcterms:created>
  <dcterms:modified xsi:type="dcterms:W3CDTF">2025-09-24T17:30:22Z</dcterms:modified>
</cp:coreProperties>
</file>