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60" r:id="rId5"/>
    <p:sldId id="265" r:id="rId6"/>
    <p:sldId id="266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1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3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4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8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15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00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300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67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77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57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11DA-B7E5-4A93-835C-2CE62DD276C3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1FFD-7542-467F-A15F-1D8DFB154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7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55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6749" y="571500"/>
            <a:ext cx="1188745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6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6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ГОСУДАРСВЕННЫЕ СИМВОЛЫ РОССИЙСКОЙ ФЕДЕРАЦИИ</a:t>
            </a:r>
          </a:p>
          <a:p>
            <a:pPr algn="ctr"/>
            <a:endParaRPr lang="ru-RU" sz="66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ru-RU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r"/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pPr algn="r"/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МБУДО ДШИ№12 г. ВОРОНЕЖ </a:t>
            </a:r>
          </a:p>
          <a:p>
            <a:pPr algn="r"/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КРАСАВИНА СВЕТЛАНА СТЕПАНОВНА</a:t>
            </a:r>
            <a:endParaRPr lang="ru-RU" sz="2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667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58"/>
            <a:ext cx="12192000" cy="68749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7224" y="1919335"/>
            <a:ext cx="6762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ГЕРБ</a:t>
            </a:r>
            <a:endParaRPr lang="en-US" sz="8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РОССИЙСКОЙ ФЕДЕРАЦИИ</a:t>
            </a:r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ru-RU" sz="8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7258" r="7514"/>
          <a:stretch/>
        </p:blipFill>
        <p:spPr>
          <a:xfrm>
            <a:off x="283649" y="648159"/>
            <a:ext cx="4882889" cy="572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07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64" y="749300"/>
            <a:ext cx="1168802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20C22"/>
                </a:solidFill>
                <a:effectLst/>
                <a:latin typeface="ITCFranklinGothicW10-Bk 862339"/>
              </a:rPr>
              <a:t>      </a:t>
            </a:r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Согласно Федеральному конституционному закону </a:t>
            </a:r>
          </a:p>
          <a:p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«О Государственном гербе Российской Федерации», </a:t>
            </a:r>
          </a:p>
          <a:p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герб России представляет собой: </a:t>
            </a:r>
          </a:p>
          <a:p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«...четырёхугольный, с закруглёнными нижними углами, заострённый в оконечности красный геральдический щит с золотым двуглавым орлом, поднявшим вверх распущенные крылья. </a:t>
            </a:r>
          </a:p>
          <a:p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    Орел увенчан двумя малыми коронами и — над ними — одной большой короной, соединенными лентой. </a:t>
            </a:r>
          </a:p>
          <a:p>
            <a:r>
              <a:rPr lang="ru-RU" sz="2800" b="1" dirty="0">
                <a:solidFill>
                  <a:srgbClr val="020C22"/>
                </a:solidFill>
                <a:latin typeface="ITCFranklinGothicW10-Bk 862339"/>
              </a:rPr>
              <a:t> </a:t>
            </a:r>
            <a:r>
              <a:rPr lang="ru-RU" sz="2800" b="1" dirty="0" smtClean="0">
                <a:solidFill>
                  <a:srgbClr val="020C22"/>
                </a:solidFill>
                <a:latin typeface="ITCFranklinGothicW10-Bk 862339"/>
              </a:rPr>
              <a:t>   </a:t>
            </a:r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В правой лапе орла — скипетр, в левой — держава. </a:t>
            </a:r>
          </a:p>
          <a:p>
            <a:r>
              <a:rPr lang="ru-RU" sz="2800" b="1" dirty="0">
                <a:solidFill>
                  <a:srgbClr val="020C22"/>
                </a:solidFill>
                <a:latin typeface="ITCFranklinGothicW10-Bk 862339"/>
              </a:rPr>
              <a:t> </a:t>
            </a:r>
            <a:r>
              <a:rPr lang="ru-RU" sz="2800" b="1" dirty="0" smtClean="0">
                <a:solidFill>
                  <a:srgbClr val="020C22"/>
                </a:solidFill>
                <a:latin typeface="ITCFranklinGothicW10-Bk 862339"/>
              </a:rPr>
              <a:t>   </a:t>
            </a:r>
            <a:r>
              <a:rPr lang="ru-RU" sz="2800" b="1" i="0" dirty="0" smtClean="0">
                <a:solidFill>
                  <a:srgbClr val="020C22"/>
                </a:solidFill>
                <a:effectLst/>
                <a:latin typeface="ITCFranklinGothicW10-Bk 862339"/>
              </a:rPr>
              <a:t>На груди орла, в красном щите, — серебряный всадник в синем плаще на серебряном коне, поражающий серебряным копьём черного опрокинутого навзничь и попранного конём дракона».</a:t>
            </a:r>
            <a:endParaRPr lang="ru-RU" sz="2800" b="1" i="0" dirty="0">
              <a:solidFill>
                <a:srgbClr val="020C22"/>
              </a:solidFill>
              <a:effectLst/>
              <a:latin typeface="ITCFranklinGothicW10-Bk 862339"/>
            </a:endParaRPr>
          </a:p>
        </p:txBody>
      </p:sp>
    </p:spTree>
    <p:extLst>
      <p:ext uri="{BB962C8B-B14F-4D97-AF65-F5344CB8AC3E}">
        <p14:creationId xmlns:p14="http://schemas.microsoft.com/office/powerpoint/2010/main" val="3185445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374" y="0"/>
            <a:ext cx="12255374" cy="68586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5" y="1598604"/>
            <a:ext cx="5788630" cy="38562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9665" y="2335794"/>
            <a:ext cx="6341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ФЛАГ РОССИЙСКОЙ ФЕДЕРАЦИИ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461702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78"/>
            <a:ext cx="12192000" cy="68608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016" y="307818"/>
            <a:ext cx="11887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Franklin Gothic Medium" panose="020B0603020102020204" pitchFamily="34" charset="0"/>
              </a:rPr>
              <a:t>     Государственный </a:t>
            </a:r>
            <a:r>
              <a:rPr lang="ru-RU" sz="2800" b="1" dirty="0">
                <a:latin typeface="Franklin Gothic Medium" panose="020B0603020102020204" pitchFamily="34" charset="0"/>
              </a:rPr>
              <a:t>флаг Российской Федерации представляет собой прямоугольное полотнище из трёх равновеликих горизонтальных полос: верхней — белого, средней — синего и нижней — красного цвета. </a:t>
            </a:r>
          </a:p>
          <a:p>
            <a:r>
              <a:rPr lang="ru-RU" sz="2800" b="1" dirty="0" smtClean="0">
                <a:latin typeface="Franklin Gothic Medium" panose="020B0603020102020204" pitchFamily="34" charset="0"/>
              </a:rPr>
              <a:t>     Российский </a:t>
            </a:r>
            <a:r>
              <a:rPr lang="ru-RU" sz="2800" b="1" dirty="0">
                <a:latin typeface="Franklin Gothic Medium" panose="020B0603020102020204" pitchFamily="34" charset="0"/>
              </a:rPr>
              <a:t>флаг родился вместе с первыми российскими военными кораблями и до XIX века оставался принадлежностью главным образом флотской культуры.</a:t>
            </a:r>
          </a:p>
          <a:p>
            <a:r>
              <a:rPr lang="ru-RU" sz="2800" b="1" dirty="0" smtClean="0">
                <a:latin typeface="Franklin Gothic Medium" panose="020B0603020102020204" pitchFamily="34" charset="0"/>
              </a:rPr>
              <a:t>     Начало </a:t>
            </a:r>
            <a:r>
              <a:rPr lang="ru-RU" sz="2800" b="1" dirty="0">
                <a:latin typeface="Franklin Gothic Medium" panose="020B0603020102020204" pitchFamily="34" charset="0"/>
              </a:rPr>
              <a:t>применения российского бело-сине-красного флага на суше связано с географическими открытиями русских мореплавателей. В течение почти полутора столетий флаг нашей страны многократно изменялся. В ноябре 1990 года правительственная комиссия по разработке новой государственной символики решила проблему флага быстро и почти без разногласий: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r>
              <a:rPr lang="ru-RU" sz="2800" b="1" dirty="0">
                <a:latin typeface="Franklin Gothic Medium" panose="020B0603020102020204" pitchFamily="34" charset="0"/>
              </a:rPr>
              <a:t> 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    Россия </a:t>
            </a:r>
            <a:r>
              <a:rPr lang="ru-RU" sz="2800" b="1" dirty="0">
                <a:latin typeface="Franklin Gothic Medium" panose="020B0603020102020204" pitchFamily="34" charset="0"/>
              </a:rPr>
              <a:t>имела бело-сине-красный флаг с более чем 300-летней историей, и этот флаг должен был вернуться.</a:t>
            </a:r>
          </a:p>
        </p:txBody>
      </p:sp>
    </p:spTree>
    <p:extLst>
      <p:ext uri="{BB962C8B-B14F-4D97-AF65-F5344CB8AC3E}">
        <p14:creationId xmlns:p14="http://schemas.microsoft.com/office/powerpoint/2010/main" val="3690546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87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1604" y="362139"/>
            <a:ext cx="1180571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Franklin Gothic Medium" panose="020B0603020102020204" pitchFamily="34" charset="0"/>
              </a:rPr>
              <a:t>     </a:t>
            </a:r>
          </a:p>
          <a:p>
            <a:endParaRPr lang="ru-RU" sz="2800" b="1" dirty="0">
              <a:latin typeface="Franklin Gothic Medium" panose="020B0603020102020204" pitchFamily="34" charset="0"/>
            </a:endParaRPr>
          </a:p>
          <a:p>
            <a:endParaRPr lang="ru-RU" sz="2800" b="1" dirty="0" smtClean="0">
              <a:latin typeface="Franklin Gothic Medium" panose="020B0603020102020204" pitchFamily="34" charset="0"/>
            </a:endParaRPr>
          </a:p>
          <a:p>
            <a:r>
              <a:rPr lang="ru-RU" sz="2800" b="1" dirty="0">
                <a:latin typeface="Franklin Gothic Medium" panose="020B0603020102020204" pitchFamily="34" charset="0"/>
              </a:rPr>
              <a:t> 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      25 </a:t>
            </a:r>
            <a:r>
              <a:rPr lang="ru-RU" sz="2800" b="1" dirty="0">
                <a:latin typeface="Franklin Gothic Medium" panose="020B0603020102020204" pitchFamily="34" charset="0"/>
              </a:rPr>
              <a:t>декабря 2000 года, накануне нового века и нового тысячелетия, принят Федеральный конституционный закон «О Государственном флаге Российской Федерации». Он определяет правовое положение и правила использования флага России.</a:t>
            </a:r>
          </a:p>
          <a:p>
            <a:r>
              <a:rPr lang="ru-RU" sz="2800" b="1" dirty="0" smtClean="0">
                <a:latin typeface="Franklin Gothic Medium" panose="020B0603020102020204" pitchFamily="34" charset="0"/>
              </a:rPr>
              <a:t>     </a:t>
            </a:r>
          </a:p>
          <a:p>
            <a:r>
              <a:rPr lang="ru-RU" sz="2800" b="1" dirty="0">
                <a:latin typeface="Franklin Gothic Medium" panose="020B0603020102020204" pitchFamily="34" charset="0"/>
              </a:rPr>
              <a:t> 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     Например</a:t>
            </a:r>
            <a:r>
              <a:rPr lang="ru-RU" sz="2800" b="1" dirty="0">
                <a:latin typeface="Franklin Gothic Medium" panose="020B0603020102020204" pitchFamily="34" charset="0"/>
              </a:rPr>
              <a:t>, в законе сказано, что Флаг Российской Федерации может быть поднят во время торжественных мероприятий, проводимых предприятиями, учреждениями и организациями, а также во время семейных торжеств.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r>
              <a:rPr lang="ru-RU" sz="2800" b="1" dirty="0">
                <a:latin typeface="Franklin Gothic Medium" panose="020B0603020102020204" pitchFamily="34" charset="0"/>
              </a:rPr>
              <a:t> 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    Не </a:t>
            </a:r>
            <a:r>
              <a:rPr lang="ru-RU" sz="2800" b="1" dirty="0">
                <a:latin typeface="Franklin Gothic Medium" panose="020B0603020102020204" pitchFamily="34" charset="0"/>
              </a:rPr>
              <a:t>запрещается вывешивать флаг России у себя на балконе или на даче.</a:t>
            </a:r>
          </a:p>
        </p:txBody>
      </p:sp>
    </p:spTree>
    <p:extLst>
      <p:ext uri="{BB962C8B-B14F-4D97-AF65-F5344CB8AC3E}">
        <p14:creationId xmlns:p14="http://schemas.microsoft.com/office/powerpoint/2010/main" val="280498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878"/>
            <a:ext cx="12192000" cy="68816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4293" y="244444"/>
            <a:ext cx="119234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ГИМН РОССИЙСКОЙ ФЕДЕРАЦИИ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96812" y="1260107"/>
            <a:ext cx="2708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Музыка А. Александрова</a:t>
            </a:r>
          </a:p>
          <a:p>
            <a:r>
              <a:rPr lang="ru-RU" b="1" dirty="0"/>
              <a:t>Слова С. Михалкова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7553" y="1260107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Franklin Gothic Medium" panose="020B0603020102020204" pitchFamily="34" charset="0"/>
              </a:rPr>
              <a:t>Россия — священная наша держава,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Россия — любимая наша страна.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Могучая воля, великая слава —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Твоё достоянье на все времена</a:t>
            </a:r>
            <a:r>
              <a:rPr lang="ru-RU" b="1" dirty="0" smtClean="0">
                <a:latin typeface="Franklin Gothic Medium" panose="020B0603020102020204" pitchFamily="34" charset="0"/>
              </a:rPr>
              <a:t>!</a:t>
            </a:r>
          </a:p>
          <a:p>
            <a:endParaRPr lang="ru-RU" b="1" dirty="0">
              <a:latin typeface="Franklin Gothic Medium" panose="020B0603020102020204" pitchFamily="34" charset="0"/>
            </a:endParaRPr>
          </a:p>
          <a:p>
            <a:r>
              <a:rPr lang="ru-RU" b="1" dirty="0" smtClean="0">
                <a:latin typeface="Franklin Gothic Medium" panose="020B0603020102020204" pitchFamily="34" charset="0"/>
              </a:rPr>
              <a:t>                    Славься</a:t>
            </a:r>
            <a:r>
              <a:rPr lang="ru-RU" b="1" dirty="0">
                <a:latin typeface="Franklin Gothic Medium" panose="020B0603020102020204" pitchFamily="34" charset="0"/>
              </a:rPr>
              <a:t>, Отечество наше свободное,</a:t>
            </a:r>
          </a:p>
          <a:p>
            <a:r>
              <a:rPr lang="ru-RU" b="1" dirty="0" smtClean="0">
                <a:latin typeface="Franklin Gothic Medium" panose="020B0603020102020204" pitchFamily="34" charset="0"/>
              </a:rPr>
              <a:t>                    Братских </a:t>
            </a:r>
            <a:r>
              <a:rPr lang="ru-RU" b="1" dirty="0">
                <a:latin typeface="Franklin Gothic Medium" panose="020B0603020102020204" pitchFamily="34" charset="0"/>
              </a:rPr>
              <a:t>народов союз вековой,</a:t>
            </a:r>
          </a:p>
          <a:p>
            <a:r>
              <a:rPr lang="ru-RU" b="1" dirty="0" smtClean="0">
                <a:latin typeface="Franklin Gothic Medium" panose="020B0603020102020204" pitchFamily="34" charset="0"/>
              </a:rPr>
              <a:t>                    Предками </a:t>
            </a:r>
            <a:r>
              <a:rPr lang="ru-RU" b="1" dirty="0">
                <a:latin typeface="Franklin Gothic Medium" panose="020B0603020102020204" pitchFamily="34" charset="0"/>
              </a:rPr>
              <a:t>данная мудрость народная!</a:t>
            </a:r>
          </a:p>
          <a:p>
            <a:r>
              <a:rPr lang="ru-RU" b="1" dirty="0" smtClean="0">
                <a:latin typeface="Franklin Gothic Medium" panose="020B0603020102020204" pitchFamily="34" charset="0"/>
              </a:rPr>
              <a:t>                    Славься</a:t>
            </a:r>
            <a:r>
              <a:rPr lang="ru-RU" b="1" dirty="0">
                <a:latin typeface="Franklin Gothic Medium" panose="020B0603020102020204" pitchFamily="34" charset="0"/>
              </a:rPr>
              <a:t>, страна! Мы гордимся тобой</a:t>
            </a:r>
            <a:r>
              <a:rPr lang="ru-RU" b="1" dirty="0" smtClean="0">
                <a:latin typeface="Franklin Gothic Medium" panose="020B0603020102020204" pitchFamily="34" charset="0"/>
              </a:rPr>
              <a:t>!</a:t>
            </a:r>
          </a:p>
          <a:p>
            <a:endParaRPr lang="ru-RU" b="1" dirty="0">
              <a:latin typeface="Franklin Gothic Medium" panose="020B0603020102020204" pitchFamily="34" charset="0"/>
            </a:endParaRPr>
          </a:p>
          <a:p>
            <a:r>
              <a:rPr lang="ru-RU" b="1" dirty="0">
                <a:latin typeface="Franklin Gothic Medium" panose="020B0603020102020204" pitchFamily="34" charset="0"/>
              </a:rPr>
              <a:t>От южных морей до полярного края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Раскинулись наши леса и поля.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Одна ты на свете! Одна ты такая —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Хранимая Богом родная земля</a:t>
            </a:r>
            <a:r>
              <a:rPr lang="ru-RU" b="1" dirty="0" smtClean="0">
                <a:latin typeface="Franklin Gothic Medium" panose="020B0603020102020204" pitchFamily="34" charset="0"/>
              </a:rPr>
              <a:t>!</a:t>
            </a:r>
          </a:p>
          <a:p>
            <a:endParaRPr lang="ru-RU" b="1" dirty="0">
              <a:latin typeface="Franklin Gothic Medium" panose="020B0603020102020204" pitchFamily="34" charset="0"/>
            </a:endParaRPr>
          </a:p>
          <a:p>
            <a:r>
              <a:rPr lang="ru-RU" b="1" dirty="0" smtClean="0">
                <a:latin typeface="Franklin Gothic Medium" panose="020B0603020102020204" pitchFamily="34" charset="0"/>
              </a:rPr>
              <a:t>Широкий </a:t>
            </a:r>
            <a:r>
              <a:rPr lang="ru-RU" b="1" dirty="0">
                <a:latin typeface="Franklin Gothic Medium" panose="020B0603020102020204" pitchFamily="34" charset="0"/>
              </a:rPr>
              <a:t>простор для мечты и для жизни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Грядущие нам открывают года.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Нам силу даёт наша верность Отчизне.</a:t>
            </a:r>
          </a:p>
          <a:p>
            <a:r>
              <a:rPr lang="ru-RU" b="1" dirty="0">
                <a:latin typeface="Franklin Gothic Medium" panose="020B0603020102020204" pitchFamily="34" charset="0"/>
              </a:rPr>
              <a:t>Так было, так есть и так будет всегда</a:t>
            </a:r>
            <a:r>
              <a:rPr lang="ru-RU" b="1" dirty="0" smtClean="0">
                <a:latin typeface="Franklin Gothic Medium" panose="020B0603020102020204" pitchFamily="34" charset="0"/>
              </a:rPr>
              <a:t>!</a:t>
            </a:r>
            <a:endParaRPr lang="ru-RU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gimn_rf_t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08687" y="54237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3"/>
            <a:ext cx="12192000" cy="68682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7500" y="-495151"/>
            <a:ext cx="11633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9470" y="524821"/>
            <a:ext cx="113892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Franklin Gothic Medium" panose="020B0603020102020204" pitchFamily="34" charset="0"/>
              </a:rPr>
              <a:t>     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Первое </a:t>
            </a:r>
            <a:r>
              <a:rPr lang="ru-RU" sz="2800" b="1" dirty="0">
                <a:latin typeface="Franklin Gothic Medium" panose="020B0603020102020204" pitchFamily="34" charset="0"/>
              </a:rPr>
              <a:t>официальное исполнение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Государственного </a:t>
            </a:r>
            <a:r>
              <a:rPr lang="ru-RU" sz="2800" b="1" dirty="0">
                <a:latin typeface="Franklin Gothic Medium" panose="020B0603020102020204" pitchFamily="34" charset="0"/>
              </a:rPr>
              <a:t>Гимна Российской Федерации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состоялось </a:t>
            </a:r>
            <a:r>
              <a:rPr lang="ru-RU" sz="2800" b="1" dirty="0">
                <a:latin typeface="Franklin Gothic Medium" panose="020B0603020102020204" pitchFamily="34" charset="0"/>
              </a:rPr>
              <a:t>30 декабря 2000 года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на </a:t>
            </a:r>
            <a:r>
              <a:rPr lang="ru-RU" sz="2800" b="1" dirty="0">
                <a:latin typeface="Franklin Gothic Medium" panose="020B0603020102020204" pitchFamily="34" charset="0"/>
              </a:rPr>
              <a:t>Государственном приеме в Большом Кремлевском дворце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.</a:t>
            </a:r>
          </a:p>
          <a:p>
            <a:pPr algn="ctr"/>
            <a:endParaRPr lang="ru-RU" sz="2800" b="1" dirty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     Государственный </a:t>
            </a:r>
            <a:r>
              <a:rPr lang="ru-RU" sz="2800" b="1" dirty="0">
                <a:latin typeface="Franklin Gothic Medium" panose="020B0603020102020204" pitchFamily="34" charset="0"/>
              </a:rPr>
              <a:t>гимн Российской Федерации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должен </a:t>
            </a:r>
            <a:r>
              <a:rPr lang="ru-RU" sz="2800" b="1" dirty="0">
                <a:latin typeface="Franklin Gothic Medium" panose="020B0603020102020204" pitchFamily="34" charset="0"/>
              </a:rPr>
              <a:t>исполняться в точном соответствии с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утвержденными </a:t>
            </a:r>
            <a:r>
              <a:rPr lang="ru-RU" sz="2800" b="1" dirty="0">
                <a:latin typeface="Franklin Gothic Medium" panose="020B0603020102020204" pitchFamily="34" charset="0"/>
              </a:rPr>
              <a:t>музыкальной редакцией и текстом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.</a:t>
            </a:r>
          </a:p>
          <a:p>
            <a:pPr algn="ctr"/>
            <a:endParaRPr lang="ru-RU" sz="2800" b="1" dirty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     При </a:t>
            </a:r>
            <a:r>
              <a:rPr lang="ru-RU" sz="2800" b="1" dirty="0">
                <a:latin typeface="Franklin Gothic Medium" panose="020B0603020102020204" pitchFamily="34" charset="0"/>
              </a:rPr>
              <a:t>официальном исполнении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Государственного </a:t>
            </a:r>
            <a:r>
              <a:rPr lang="ru-RU" sz="2800" b="1" dirty="0">
                <a:latin typeface="Franklin Gothic Medium" panose="020B0603020102020204" pitchFamily="34" charset="0"/>
              </a:rPr>
              <a:t>гимна </a:t>
            </a:r>
            <a:r>
              <a:rPr lang="ru-RU" sz="2800" b="1" dirty="0" smtClean="0">
                <a:latin typeface="Franklin Gothic Medium" panose="020B0603020102020204" pitchFamily="34" charset="0"/>
              </a:rPr>
              <a:t>Российской </a:t>
            </a:r>
            <a:r>
              <a:rPr lang="ru-RU" sz="2800" b="1" dirty="0">
                <a:latin typeface="Franklin Gothic Medium" panose="020B0603020102020204" pitchFamily="34" charset="0"/>
              </a:rPr>
              <a:t>Федерации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присутствующие </a:t>
            </a:r>
            <a:r>
              <a:rPr lang="ru-RU" sz="2800" b="1" dirty="0">
                <a:latin typeface="Franklin Gothic Medium" panose="020B0603020102020204" pitchFamily="34" charset="0"/>
              </a:rPr>
              <a:t>выслушивают его стоя, </a:t>
            </a:r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мужчины </a:t>
            </a:r>
            <a:r>
              <a:rPr lang="ru-RU" sz="2800" b="1" dirty="0">
                <a:latin typeface="Franklin Gothic Medium" panose="020B0603020102020204" pitchFamily="34" charset="0"/>
              </a:rPr>
              <a:t>— без головных уборов.</a:t>
            </a:r>
          </a:p>
        </p:txBody>
      </p:sp>
    </p:spTree>
    <p:extLst>
      <p:ext uri="{BB962C8B-B14F-4D97-AF65-F5344CB8AC3E}">
        <p14:creationId xmlns:p14="http://schemas.microsoft.com/office/powerpoint/2010/main" val="1038257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78"/>
            <a:ext cx="12192000" cy="68608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39" y="488886"/>
            <a:ext cx="4216891" cy="59345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97925" y="488886"/>
            <a:ext cx="693495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КОНСТИТУЦИЯ РОССИЙСКОЙ ФЕДЕРАЦИИ</a:t>
            </a:r>
          </a:p>
          <a:p>
            <a:endParaRPr lang="ru-RU" sz="2800" dirty="0">
              <a:latin typeface="Franklin Gothic Medium" panose="020B0603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60887" y="4520759"/>
            <a:ext cx="67719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СИМВОЛ ГОСУДАРСТВЕННОСТИ</a:t>
            </a:r>
          </a:p>
          <a:p>
            <a:pPr algn="ctr"/>
            <a:endParaRPr lang="ru-RU" sz="2800" b="1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ru-RU" sz="2800" b="1" dirty="0" smtClean="0">
                <a:latin typeface="Franklin Gothic Medium" panose="020B0603020102020204" pitchFamily="34" charset="0"/>
              </a:rPr>
              <a:t>ОСНОВНОЙ ЗАКОН РОССИИ</a:t>
            </a:r>
            <a:endParaRPr lang="ru-RU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108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503</Words>
  <Application>Microsoft Office PowerPoint</Application>
  <PresentationFormat>Широкоэкранный</PresentationFormat>
  <Paragraphs>75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Franklin Gothic Medium</vt:lpstr>
      <vt:lpstr>ITCFranklinGothicW10-Bk 862339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2022-10-11T19:37:39Z</dcterms:created>
  <dcterms:modified xsi:type="dcterms:W3CDTF">2022-10-13T20:08:12Z</dcterms:modified>
</cp:coreProperties>
</file>