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2"/>
    <p:sldId id="259" r:id="rId3"/>
    <p:sldId id="264" r:id="rId4"/>
    <p:sldId id="275" r:id="rId5"/>
    <p:sldId id="279" r:id="rId6"/>
    <p:sldId id="276" r:id="rId7"/>
    <p:sldId id="260" r:id="rId8"/>
    <p:sldId id="261" r:id="rId9"/>
    <p:sldId id="280" r:id="rId10"/>
    <p:sldId id="271" r:id="rId11"/>
    <p:sldId id="269" r:id="rId12"/>
    <p:sldId id="274" r:id="rId13"/>
    <p:sldId id="266" r:id="rId14"/>
    <p:sldId id="272" r:id="rId15"/>
    <p:sldId id="268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3432"/>
    <a:srgbClr val="DDDDDD"/>
    <a:srgbClr val="C0C0C0"/>
    <a:srgbClr val="B2B2B2"/>
    <a:srgbClr val="FFCC66"/>
    <a:srgbClr val="CC9900"/>
    <a:srgbClr val="592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0959A-57F5-41C7-9C60-14363A6FA0B7}" type="datetimeFigureOut">
              <a:rPr lang="en-US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9D3A6-FFDC-4F3F-97CE-DA0DDEC6C5C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1DBAD-C6A1-43EE-95AE-2ACE1EE391B3}" type="datetimeFigureOut">
              <a:rPr lang="en-US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05DAB-3E63-433B-B450-28064526280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DE635-E289-488D-B0AB-2CACD247B5F5}" type="datetimeFigureOut">
              <a:rPr lang="en-US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B3C4E-5C0C-4908-AEE4-A767EF9F231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F650-2960-4A30-8D71-064C45E806C7}" type="datetimeFigureOut">
              <a:rPr lang="en-US"/>
              <a:t>6/13/2024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A0567-0461-4AD0-A416-338B5EFAEF1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237A6-2BFC-47E2-B309-AC4AAD55FAD2}" type="datetimeFigureOut">
              <a:rPr lang="en-US"/>
              <a:t>6/13/2024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D97FC-A1C7-488B-92A6-30631D0878D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4CE6C3-078E-423A-922D-3B07750CC4A2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091344B-2F81-4B11-B00A-D0610376D7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pload.wikimedia.org/wikipedia/commons/3/3b/REPIN_portret_REPIN.jpg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594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 лет со дня рождения </a:t>
            </a: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 русского художника </a:t>
            </a: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Ильи Репина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09800"/>
            <a:ext cx="2827020" cy="403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0" y="556260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художественного отделения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ДШИ 12 г. Воронеж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Барыбина О.Ю.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94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7" name="Picture 7" descr="5495880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1271" y="1600200"/>
            <a:ext cx="3130457" cy="4525963"/>
          </a:xfrm>
        </p:spPr>
      </p:pic>
      <p:sp>
        <p:nvSpPr>
          <p:cNvPr id="51206" name="Rectangle 6"/>
          <p:cNvSpPr>
            <a:spLocks noGrp="1"/>
          </p:cNvSpPr>
          <p:nvPr>
            <p:ph type="body" sz="half" idx="2"/>
          </p:nvPr>
        </p:nvSpPr>
        <p:spPr>
          <a:xfrm>
            <a:off x="4038600" y="2057400"/>
            <a:ext cx="4343400" cy="4068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Замысел трех исторических полотен Репина  связан с увлечением русской историей, с Москвой, с тесным общением с друзьями - художниками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Суриковым,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Васнецовым,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Поленовым.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914400" y="457200"/>
            <a:ext cx="4572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Исторические картины: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b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Царевна Софья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1879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8" name="Picture 8" descr="repin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8000" y="1828800"/>
            <a:ext cx="7689850" cy="4525963"/>
          </a:xfrm>
          <a:ln>
            <a:solidFill>
              <a:schemeClr val="tx2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33400" y="533400"/>
            <a:ext cx="518160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Запорожцы пишут письмо турецкому султану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1891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Иван Грозны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676400"/>
            <a:ext cx="4419600" cy="4267200"/>
          </a:xfrm>
          <a:noFill/>
        </p:spPr>
      </p:pic>
      <p:sp>
        <p:nvSpPr>
          <p:cNvPr id="57349" name="Rectangle 5"/>
          <p:cNvSpPr>
            <a:spLocks noGrp="1"/>
          </p:cNvSpPr>
          <p:nvPr>
            <p:ph type="body" sz="half" idx="2"/>
          </p:nvPr>
        </p:nvSpPr>
        <p:spPr>
          <a:xfrm>
            <a:off x="5029200" y="1828800"/>
            <a:ext cx="38862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значительная из исторических картин Репина.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весны 1881г. –убийство Александра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затем жестокая расправа над революционерами. Поиски выхода наболевшему в истории.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мысль картины – нечаянность убийства и раскаяние в содеянном.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Репин стремится вызвать активный протест против жестокости и насилия.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16384" y="533400"/>
            <a:ext cx="815340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Иван Грозный и его сын Иван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16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ноября 1581г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 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1883-1885)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5" name="Picture 11" descr="47614440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1981200"/>
            <a:ext cx="2133600" cy="3276600"/>
          </a:xfrm>
        </p:spPr>
      </p:pic>
      <p:pic>
        <p:nvPicPr>
          <p:cNvPr id="31773" name="Picture 29" descr="60537109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05200" y="1295400"/>
            <a:ext cx="1568450" cy="2187575"/>
          </a:xfrm>
        </p:spPr>
      </p:pic>
      <p:pic>
        <p:nvPicPr>
          <p:cNvPr id="31767" name="Picture 23" descr="34823608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5867400" y="1447800"/>
            <a:ext cx="2286000" cy="4343400"/>
          </a:xfrm>
        </p:spPr>
      </p:pic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5724525" y="5827713"/>
            <a:ext cx="258127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букет. 1892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822325" y="5294313"/>
            <a:ext cx="216027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солнце. Портрет </a:t>
            </a:r>
          </a:p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Н.И.Репиной.1900</a:t>
            </a: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3200400" y="3657600"/>
            <a:ext cx="213360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Репиной, жены художника. 1876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200400" y="38100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6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Портреты</a:t>
            </a:r>
            <a:endParaRPr lang="ru-RU" altLang="en-US" sz="360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32343444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905" y="1447800"/>
            <a:ext cx="3175000" cy="4525963"/>
          </a:xfrm>
        </p:spPr>
      </p:pic>
      <p:pic>
        <p:nvPicPr>
          <p:cNvPr id="54276" name="Picture 4" descr="17314147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33800" y="2133600"/>
            <a:ext cx="3251200" cy="2185988"/>
          </a:xfrm>
        </p:spPr>
      </p:pic>
      <p:pic>
        <p:nvPicPr>
          <p:cNvPr id="54277" name="Picture 5" descr="65969848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7239000" y="2133600"/>
            <a:ext cx="914400" cy="2462213"/>
          </a:xfrm>
        </p:spPr>
      </p:pic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657600" y="1447800"/>
            <a:ext cx="35052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Пахарь. Л.Н.Толстой на пашне. 1887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7010400" y="1447800"/>
            <a:ext cx="16002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 Толстой </a:t>
            </a:r>
          </a:p>
          <a:p>
            <a:pPr algn="ctr"/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босой. 1901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3429000" y="4724400"/>
            <a:ext cx="5421313" cy="1476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особой ответственностью Репин работал над</a:t>
            </a:r>
          </a:p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портретами Л.Н. Толстого. </a:t>
            </a:r>
            <a:r>
              <a:rPr lang="ru-RU" i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«Для меня каждая</a:t>
            </a:r>
          </a:p>
          <a:p>
            <a:r>
              <a:rPr lang="ru-RU" i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формочка в его лице так дорога, интересна и </a:t>
            </a:r>
          </a:p>
          <a:p>
            <a:r>
              <a:rPr lang="ru-RU" i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знакома!.. после его лица всякое другое лицо-</a:t>
            </a:r>
          </a:p>
          <a:p>
            <a:r>
              <a:rPr lang="ru-RU" i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скучно и нелюбопытно»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1447800" y="6002020"/>
            <a:ext cx="640080" cy="3467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noAutofit/>
          </a:bodyPr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1887 год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11567" y="200694"/>
            <a:ext cx="64008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Портреты писателя Л.Н. Толстого</a:t>
            </a:r>
            <a:endParaRPr lang="ru-RU" altLang="en-US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2" name="Picture 8" descr="36809387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5319" y="1600200"/>
            <a:ext cx="3462361" cy="4525963"/>
          </a:xfrm>
        </p:spPr>
      </p:pic>
      <p:sp>
        <p:nvSpPr>
          <p:cNvPr id="42002" name="Rectangle 18"/>
          <p:cNvSpPr>
            <a:spLocks noGrp="1"/>
          </p:cNvSpPr>
          <p:nvPr>
            <p:ph type="body" sz="half" idx="2"/>
          </p:nvPr>
        </p:nvSpPr>
        <p:spPr>
          <a:xfrm>
            <a:off x="4267200" y="1600200"/>
            <a:ext cx="4419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Репина и композитора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М.П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Мусоргского связывала многолетняя дружба. Портрет написан за несколько дней до смерти любимого друга.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 мастерски передает внутренний облик композитора.  Выразительность большой фигуры, доверчивый наклон головы, открытость и мягкость лица. В  мягком сиянии глаз видятся ясный ум, мощь творческой натуры, глубокая печа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ль.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762000" y="381000"/>
            <a:ext cx="524954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Портрет композитора </a:t>
            </a:r>
            <a:br>
              <a:rPr lang="ru-RU" sz="32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32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М.П. Мусоргского 1881 года.</a:t>
            </a:r>
            <a:endParaRPr lang="ru-RU" altLang="en-US" sz="320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28" name="Picture 24" descr="28338928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95600" y="1371600"/>
            <a:ext cx="3289300" cy="4343400"/>
          </a:xfrm>
        </p:spPr>
      </p:pic>
      <p:pic>
        <p:nvPicPr>
          <p:cNvPr id="72713" name="Picture 9" descr="67708435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359525" y="1390015"/>
            <a:ext cx="2018665" cy="2985135"/>
          </a:xfrm>
        </p:spPr>
      </p:pic>
      <p:pic>
        <p:nvPicPr>
          <p:cNvPr id="72731" name="Picture 27" descr="66626281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85800" y="2362200"/>
            <a:ext cx="2057400" cy="2667000"/>
          </a:xfrm>
        </p:spPr>
      </p:pic>
      <p:sp>
        <p:nvSpPr>
          <p:cNvPr id="72732" name="Text Box 28"/>
          <p:cNvSpPr txBox="1">
            <a:spLocks noChangeArrowheads="1"/>
          </p:cNvSpPr>
          <p:nvPr/>
        </p:nvSpPr>
        <p:spPr bwMode="auto">
          <a:xfrm>
            <a:off x="3352800" y="5751830"/>
            <a:ext cx="25863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Горбун. 1880 год.</a:t>
            </a:r>
          </a:p>
        </p:txBody>
      </p:sp>
      <p:sp>
        <p:nvSpPr>
          <p:cNvPr id="72733" name="Text Box 29"/>
          <p:cNvSpPr txBox="1">
            <a:spLocks noChangeArrowheads="1"/>
          </p:cNvSpPr>
          <p:nvPr/>
        </p:nvSpPr>
        <p:spPr bwMode="auto">
          <a:xfrm>
            <a:off x="514985" y="5105400"/>
            <a:ext cx="2380615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Крестьянская </a:t>
            </a:r>
          </a:p>
          <a:p>
            <a:pPr algn="ctr"/>
            <a:r>
              <a:rPr lang="ru-RU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девочка. 1880 год.</a:t>
            </a:r>
          </a:p>
        </p:txBody>
      </p:sp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6308725" y="4572000"/>
            <a:ext cx="1985963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Нищая (девочка-</a:t>
            </a:r>
          </a:p>
          <a:p>
            <a:pPr algn="ctr"/>
            <a:r>
              <a:rPr lang="ru-RU" sz="2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рыбачка) 1874 год.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276600" y="457200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Образы детей</a:t>
            </a:r>
            <a:endParaRPr lang="ru-RU" altLang="en-US" sz="320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4063365" y="685800"/>
            <a:ext cx="3611245" cy="60016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</a:t>
            </a:r>
            <a:r>
              <a:rPr lang="ru-RU" alt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самого начала своего пути Репин был признан одним из ярчайших представителей русского реализма. Долголетняя и непрерывная активность, внимание ко всем сторонам современной жизни, «быстрая» кисть, фиксирующая события, обеспечили неослабевающее внимание критики и публики к творчеству художни</a:t>
            </a:r>
            <a:r>
              <a:rPr lang="ru-RU" altLang="en-US" dirty="0">
                <a:solidFill>
                  <a:schemeClr val="accent2">
                    <a:lumMod val="75000"/>
                  </a:schemeClr>
                </a:solidFill>
              </a:rPr>
              <a:t>ка</a:t>
            </a:r>
          </a:p>
        </p:txBody>
      </p:sp>
      <p:pic>
        <p:nvPicPr>
          <p:cNvPr id="7" name="Замещающее содержимое 6" descr="260px-Ilya_Repin_(1909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14400"/>
            <a:ext cx="3005455" cy="3953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айл:REPIN portret REPIN.jpg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1752600"/>
            <a:ext cx="3573463" cy="4525963"/>
          </a:xfrm>
        </p:spPr>
      </p:pic>
      <p:sp>
        <p:nvSpPr>
          <p:cNvPr id="16393" name="Rectangle 9"/>
          <p:cNvSpPr>
            <a:spLocks noGrp="1"/>
          </p:cNvSpPr>
          <p:nvPr>
            <p:ph type="body" sz="half" idx="2"/>
          </p:nvPr>
        </p:nvSpPr>
        <p:spPr>
          <a:xfrm>
            <a:off x="4343400" y="1600200"/>
            <a:ext cx="4343400" cy="4525963"/>
          </a:xfrm>
        </p:spPr>
        <p:txBody>
          <a:bodyPr>
            <a:normAutofit lnSpcReduction="10000"/>
          </a:bodyPr>
          <a:lstStyle/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400" smtClean="0">
              <a:latin typeface="Georgia" panose="02040502050405020303" pitchFamily="18" charset="0"/>
            </a:endParaRPr>
          </a:p>
          <a:p>
            <a:endParaRPr lang="ru-RU" sz="2000" smtClean="0">
              <a:latin typeface="Georgia" panose="02040502050405020303" pitchFamily="18" charset="0"/>
            </a:endParaRPr>
          </a:p>
          <a:p>
            <a:r>
              <a:rPr lang="ru-RU" sz="2000" smtClean="0">
                <a:latin typeface="Georgia" panose="02040502050405020303" pitchFamily="18" charset="0"/>
              </a:rPr>
              <a:t>Выдающийся </a:t>
            </a:r>
            <a:r>
              <a:rPr lang="ru-RU" sz="2000" b="1" smtClean="0">
                <a:latin typeface="Georgia" panose="02040502050405020303" pitchFamily="18" charset="0"/>
              </a:rPr>
              <a:t>портретист,</a:t>
            </a:r>
            <a:r>
              <a:rPr lang="ru-RU" sz="2000" smtClean="0">
                <a:latin typeface="Georgia" panose="02040502050405020303" pitchFamily="18" charset="0"/>
              </a:rPr>
              <a:t> </a:t>
            </a:r>
            <a:r>
              <a:rPr lang="ru-RU" sz="2000" b="1" smtClean="0">
                <a:latin typeface="Georgia" panose="02040502050405020303" pitchFamily="18" charset="0"/>
              </a:rPr>
              <a:t>мастер исторического и бытового жанров.</a:t>
            </a:r>
          </a:p>
          <a:p>
            <a:endParaRPr lang="ru-RU" sz="2000" smtClean="0">
              <a:latin typeface="Georgia" panose="02040502050405020303" pitchFamily="18" charset="0"/>
            </a:endParaRPr>
          </a:p>
        </p:txBody>
      </p:sp>
      <p:pic>
        <p:nvPicPr>
          <p:cNvPr id="16394" name="Picture 10" descr="67722167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04819" y="2600325"/>
            <a:ext cx="1604962" cy="2187575"/>
          </a:xfrm>
          <a:noFill/>
        </p:spPr>
      </p:pic>
      <p:pic>
        <p:nvPicPr>
          <p:cNvPr id="16396" name="Picture 12" descr="2794342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3600" y="2590800"/>
            <a:ext cx="182880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403725" y="3694113"/>
            <a:ext cx="184150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4327525" y="1560513"/>
            <a:ext cx="2301875" cy="11906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Портрет отца</a:t>
            </a:r>
          </a:p>
          <a:p>
            <a:pPr algn="ctr"/>
            <a:r>
              <a:rPr lang="ru-RU"/>
              <a:t>художника </a:t>
            </a:r>
          </a:p>
          <a:p>
            <a:pPr algn="ctr"/>
            <a:r>
              <a:rPr lang="ru-RU"/>
              <a:t>Е.В.Репина</a:t>
            </a:r>
          </a:p>
          <a:p>
            <a:endParaRPr lang="ru-RU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6613525" y="1600200"/>
            <a:ext cx="1900238" cy="11906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ru-RU"/>
              <a:t>Портрет матери</a:t>
            </a:r>
          </a:p>
          <a:p>
            <a:r>
              <a:rPr lang="ru-RU"/>
              <a:t>художника</a:t>
            </a:r>
          </a:p>
          <a:p>
            <a:r>
              <a:rPr lang="ru-RU"/>
              <a:t>Т.С. Репиной. </a:t>
            </a:r>
          </a:p>
          <a:p>
            <a:endParaRPr lang="ru-RU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09600" y="457200"/>
            <a:ext cx="4572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Илья Ефимович Репин</a:t>
            </a:r>
            <a:r>
              <a:rPr lang="ru-RU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br>
              <a:rPr lang="ru-RU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(1844-1930)</a:t>
            </a:r>
            <a:endParaRPr lang="ru-RU" altLang="en-US" sz="280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"/>
          <p:cNvSpPr>
            <a:spLocks noGrp="1"/>
          </p:cNvSpPr>
          <p:nvPr>
            <p:ph idx="1"/>
          </p:nvPr>
        </p:nvSpPr>
        <p:spPr>
          <a:xfrm>
            <a:off x="685800" y="1482725"/>
            <a:ext cx="6347460" cy="46132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1844 году в г. Чугуеве Харьковской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губернии в семье военного поселянина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Обучался у местных иконописцев, исполнял заказы на иконы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росписи церквей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в Рисовальной школе,  в Академии художеств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Санкт-Петербурге.</a:t>
            </a:r>
          </a:p>
          <a:p>
            <a:pPr>
              <a:lnSpc>
                <a:spcPct val="80000"/>
              </a:lnSpc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молодого живописца Ильи Репина повлияли  уроки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И.К. Крамского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1874году Репин впервые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участником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Товарищества передвижных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художественных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вок.</a:t>
            </a:r>
          </a:p>
          <a:p>
            <a:pPr>
              <a:lnSpc>
                <a:spcPct val="80000"/>
              </a:lnSpc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>
              <a:lnSpc>
                <a:spcPct val="80000"/>
              </a:lnSpc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799" y="609600"/>
            <a:ext cx="6347713" cy="13208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 биографии художника</a:t>
            </a:r>
            <a:endParaRPr lang="ru-RU" altLang="en-US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воскрешение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1371600"/>
            <a:ext cx="6191250" cy="3609975"/>
          </a:xfrm>
        </p:spPr>
      </p:pic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914400" y="5181600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1050925" y="5370513"/>
            <a:ext cx="184150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1143000" y="5105400"/>
            <a:ext cx="7315200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Репин за эту работу в Академии получил золотую медаль и право поездки за границу. Евангельский сюжет наполнен искренними земными переживаниями. Художник передаёт чувства глубокой утраты и трепетной надежды, охватившие людей.  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371600" y="228600"/>
            <a:ext cx="4708525" cy="1068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sym typeface="+mn-ea"/>
              </a:rPr>
              <a:t>«Воскрешение дочери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sym typeface="+mn-ea"/>
              </a:rPr>
              <a:t>Иаира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sym typeface="+mn-ea"/>
              </a:rPr>
              <a:t>» 1871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0" name="Picture 6" descr="2447174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752600"/>
            <a:ext cx="3190875" cy="4525963"/>
          </a:xfrm>
          <a:ln>
            <a:solidFill>
              <a:schemeClr val="tx2"/>
            </a:solidFill>
          </a:ln>
        </p:spPr>
      </p:pic>
      <p:sp>
        <p:nvSpPr>
          <p:cNvPr id="67592" name="Rectangle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sz="2000" smtClean="0">
              <a:latin typeface="Georgia" panose="02040502050405020303" pitchFamily="18" charset="0"/>
            </a:endParaRPr>
          </a:p>
          <a:p>
            <a:endParaRPr lang="ru-RU" sz="2000" smtClean="0">
              <a:latin typeface="Georgia" panose="02040502050405020303" pitchFamily="18" charset="0"/>
            </a:endParaRPr>
          </a:p>
          <a:p>
            <a:endParaRPr lang="ru-RU" sz="2000" smtClean="0">
              <a:latin typeface="Georgia" panose="02040502050405020303" pitchFamily="18" charset="0"/>
            </a:endParaRPr>
          </a:p>
          <a:p>
            <a:r>
              <a:rPr lang="ru-RU" sz="200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За картину «Садко в подводном царстве» Репин получил звание академика.</a:t>
            </a:r>
          </a:p>
          <a:p>
            <a:endParaRPr lang="ru-RU" sz="200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219200" y="457200"/>
            <a:ext cx="5257800" cy="10018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sym typeface="+mn-ea"/>
              </a:rPr>
              <a:t>«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Садко в подводном царстве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(1876-1877)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бурлак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2220" y="1748790"/>
            <a:ext cx="5774690" cy="2682240"/>
          </a:xfrm>
          <a:ln>
            <a:solidFill>
              <a:schemeClr val="tx2"/>
            </a:solidFill>
          </a:ln>
        </p:spPr>
      </p:pic>
      <p:sp>
        <p:nvSpPr>
          <p:cNvPr id="62473" name="Rectangle 9"/>
          <p:cNvSpPr>
            <a:spLocks noGrp="1"/>
          </p:cNvSpPr>
          <p:nvPr>
            <p:ph type="body" sz="half" idx="2"/>
          </p:nvPr>
        </p:nvSpPr>
        <p:spPr>
          <a:xfrm>
            <a:off x="685800" y="4191000"/>
            <a:ext cx="7848600" cy="20574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000" smtClean="0">
              <a:latin typeface="Georgia" panose="02040502050405020303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Репин писал:</a:t>
            </a:r>
            <a:r>
              <a:rPr lang="ru-RU" sz="2400" i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«Всеми своими ничтожными силёнками я стремлюсь олицетворить мои идеи в правде; окружающая жизнь меня слишком волнует, не даёт покоя, сама просится на холст…»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441325" y="4760913"/>
            <a:ext cx="184150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208300" y="381000"/>
            <a:ext cx="4572000" cy="10495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sym typeface="+mn-ea"/>
              </a:rPr>
              <a:t>«</a:t>
            </a:r>
            <a:r>
              <a:rPr lang="ru-RU" sz="311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Бурлаки на Волге</a:t>
            </a:r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</a:t>
            </a:r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ru-RU" sz="311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1870-1873)</a:t>
            </a:r>
            <a:endParaRPr lang="ru-RU" altLang="en-US" sz="311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рестный ход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303" y="2160588"/>
            <a:ext cx="6133006" cy="3881437"/>
          </a:xfrm>
          <a:noFill/>
        </p:spPr>
      </p:pic>
      <p:sp>
        <p:nvSpPr>
          <p:cNvPr id="2" name="Текстовое поле 1"/>
          <p:cNvSpPr txBox="1"/>
          <p:nvPr/>
        </p:nvSpPr>
        <p:spPr>
          <a:xfrm>
            <a:off x="761999" y="609600"/>
            <a:ext cx="608830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Крестный ход в Курской губернии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(1880-1883)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28600" y="304800"/>
            <a:ext cx="7534910" cy="94608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Описание картины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«Крестный ход в Курской губернии»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По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иссушенной летним зноем дороге медленно и торжественно движется толпа людей, разных по возрасту и социальному положению.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Степенные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мужики с усердием несут тяжелый фонарь для иконы. Две горожанки из мещан поддерживают пустой киот. Изнывает от зноя дьякон. Чванливая барыня, «упаренная солнцем», несет чудотворную икону. Хозяев жизни с усердием, с палками и нагайками охраняют от народа урядники. Таков обычный порядок российской действительности. Полному равнодушию людей сытых художник противопоставляет в образе горбуна духовную красоту и надежду на исцеление и счастье.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В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этой обыденности, а также в умении подметить живую неповторимость человеческого характера  заключена правда репинского искусства.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altLang="en-US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/>
          <a:p>
            <a:endParaRPr lang="ru-RU" altLang="zh-CN" sz="2800" smtClean="0">
              <a:latin typeface="Arial" panose="020B0604020202020204" pitchFamily="34" charset="0"/>
            </a:endParaRPr>
          </a:p>
          <a:p>
            <a:r>
              <a:rPr lang="ru-RU" altLang="zh-CN" sz="24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картины - возвращение ссыльного революционера домой после заключения. Ссылка его не сломила , он остался верен своим взглядам.</a:t>
            </a:r>
          </a:p>
        </p:txBody>
      </p:sp>
      <p:pic>
        <p:nvPicPr>
          <p:cNvPr id="70661" name="Picture 5" descr="6489044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83476"/>
            <a:ext cx="4038600" cy="3959411"/>
          </a:xfrm>
          <a:ln>
            <a:solidFill>
              <a:schemeClr val="tx2"/>
            </a:solidFill>
          </a:ln>
        </p:spPr>
      </p:pic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1927225" y="3246438"/>
            <a:ext cx="184150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38200" y="610377"/>
            <a:ext cx="762000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Тема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героического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служения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высоким идеалам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 ждали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(1884-1888)</a:t>
            </a:r>
            <a:endParaRPr lang="ru-RU" altLang="en-US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</TotalTime>
  <Words>673</Words>
  <Application>Microsoft Office PowerPoint</Application>
  <PresentationFormat>Экран 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Georgia</vt:lpstr>
      <vt:lpstr>华文新魏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Из биографии художника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Катя</dc:creator>
  <cp:lastModifiedBy>SSKra</cp:lastModifiedBy>
  <cp:revision>43</cp:revision>
  <dcterms:created xsi:type="dcterms:W3CDTF">2011-11-05T05:47:00Z</dcterms:created>
  <dcterms:modified xsi:type="dcterms:W3CDTF">2024-06-13T08:52:57Z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F85D81D0765744BDBCF3FD01FDBFFBDF_12</vt:lpwstr>
  </property>
  <property fmtid="{D5CDD505-2E9C-101B-9397-08002B2CF9AE}" pid="3" name="KSOProductBuildVer">
    <vt:lpwstr>1049-12.2.0.16909</vt:lpwstr>
  </property>
</Properties>
</file>