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69" r:id="rId17"/>
    <p:sldId id="272" r:id="rId18"/>
    <p:sldId id="282" r:id="rId19"/>
    <p:sldId id="273" r:id="rId20"/>
    <p:sldId id="274" r:id="rId21"/>
    <p:sldId id="276" r:id="rId22"/>
    <p:sldId id="275" r:id="rId23"/>
    <p:sldId id="277" r:id="rId24"/>
    <p:sldId id="278" r:id="rId25"/>
    <p:sldId id="27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C49BBB-F5D0-4E86-8462-842609EAD366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216F9D-7E00-4965-8734-740BE11DA0F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216F9D-7E00-4965-8734-740BE11DA0F8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E9621-84F6-4729-AD7A-BB80E40E48B7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120E2-05E8-4A78-98F5-14061785E6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E9621-84F6-4729-AD7A-BB80E40E48B7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120E2-05E8-4A78-98F5-14061785E6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E9621-84F6-4729-AD7A-BB80E40E48B7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120E2-05E8-4A78-98F5-14061785E6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E9621-84F6-4729-AD7A-BB80E40E48B7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120E2-05E8-4A78-98F5-14061785E6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E9621-84F6-4729-AD7A-BB80E40E48B7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8B120E2-05E8-4A78-98F5-14061785E6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E9621-84F6-4729-AD7A-BB80E40E48B7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120E2-05E8-4A78-98F5-14061785E6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E9621-84F6-4729-AD7A-BB80E40E48B7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120E2-05E8-4A78-98F5-14061785E6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E9621-84F6-4729-AD7A-BB80E40E48B7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120E2-05E8-4A78-98F5-14061785E6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E9621-84F6-4729-AD7A-BB80E40E48B7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120E2-05E8-4A78-98F5-14061785E6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E9621-84F6-4729-AD7A-BB80E40E48B7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120E2-05E8-4A78-98F5-14061785E6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E9621-84F6-4729-AD7A-BB80E40E48B7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120E2-05E8-4A78-98F5-14061785E6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3BE9621-84F6-4729-AD7A-BB80E40E48B7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8B120E2-05E8-4A78-98F5-14061785E67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mesthit.ru/uploads/images/s/l/o/slovo_o_polku_igorev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476672"/>
            <a:ext cx="6332240" cy="1542033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rgbClr val="FFFF00"/>
                </a:solidFill>
              </a:rPr>
              <a:t>А.П.Бородин</a:t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</a:rPr>
              <a:t>Опера «Князь Игорь»</a:t>
            </a:r>
            <a:endParaRPr lang="ru-RU" sz="4400" dirty="0">
              <a:solidFill>
                <a:srgbClr val="FFFF0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499992" y="5733256"/>
            <a:ext cx="4928592" cy="1124744"/>
          </a:xfrm>
        </p:spPr>
        <p:txBody>
          <a:bodyPr>
            <a:normAutofit/>
          </a:bodyPr>
          <a:lstStyle/>
          <a:p>
            <a:endParaRPr lang="ru-RU" dirty="0" smtClean="0">
              <a:solidFill>
                <a:srgbClr val="FFFF00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67944" y="5733255"/>
            <a:ext cx="4464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Подготовила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преподаватель ДШИ №12 г. Воронеж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Турищева Эльвира Юрьевна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500"/>
                            </p:stCondLst>
                            <p:childTnLst>
                              <p:par>
                                <p:cTn id="13" presetID="35" presetClass="entr" presetSubtype="0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4" name="Picture 4" descr="http://politikus.ru/uploads/posts/2015-12/1449929601_yaroslavn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0592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9145016" cy="4493136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 smtClean="0"/>
              <a:t>В опере два основных мира </a:t>
            </a:r>
            <a:r>
              <a:rPr lang="ru-RU" b="1" i="1" dirty="0" smtClean="0"/>
              <a:t>русские и половцы</a:t>
            </a:r>
            <a:r>
              <a:rPr lang="ru-RU" dirty="0" smtClean="0"/>
              <a:t>. Бородин стремился запечатлеть в своем произведении яркий национальный колорит и жизненную достоверность характеров, страстность и драматизм переживаний, образную многоликость Востока. </a:t>
            </a:r>
          </a:p>
          <a:p>
            <a:pPr lvl="0"/>
            <a:r>
              <a:rPr lang="ru-RU" dirty="0" smtClean="0"/>
              <a:t>Идея сопоставления двух враждебных сил определила общее композиционное строение оперы, где </a:t>
            </a:r>
            <a:r>
              <a:rPr lang="en-US" dirty="0" smtClean="0"/>
              <a:t>I </a:t>
            </a:r>
            <a:r>
              <a:rPr lang="ru-RU" dirty="0" smtClean="0"/>
              <a:t>и  </a:t>
            </a:r>
            <a:r>
              <a:rPr lang="en-US" dirty="0" smtClean="0"/>
              <a:t>IV </a:t>
            </a:r>
            <a:r>
              <a:rPr lang="ru-RU" dirty="0" smtClean="0"/>
              <a:t>действия  происходят в Путивле, а </a:t>
            </a:r>
            <a:r>
              <a:rPr lang="en-US" dirty="0" smtClean="0"/>
              <a:t>II</a:t>
            </a:r>
            <a:r>
              <a:rPr lang="ru-RU" dirty="0" smtClean="0"/>
              <a:t>  и </a:t>
            </a:r>
            <a:r>
              <a:rPr lang="en-US" dirty="0" smtClean="0"/>
              <a:t>III </a:t>
            </a:r>
            <a:r>
              <a:rPr lang="ru-RU" dirty="0" smtClean="0"/>
              <a:t>- в половецком стане. Таким образом, обеспечивается необходимый контраст между двумя мирами, каждый из которых представлен и монументальными сценами, и яркими, жизненно достоверными характерами.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4" descr="http://samarus-school.ru/wp-content/uploads/2015/07/%D0%B3%D0%BB%D0%B0%D0%B7%D1%83%D0%BD%D0%BE%D0%B2-%D0%BA%D0%BD%D1%8F%D0%B7%D1%8C-%D0%98%D0%B3%D0%BE%D1%80%D1%8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7606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196752"/>
            <a:ext cx="8229600" cy="470916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 smtClean="0"/>
              <a:t>  Автор «Слова» неоднократно возвращается к мысли о вреде усобиц князей, которые «сами на себя крамолу ковали».</a:t>
            </a:r>
            <a:r>
              <a:rPr lang="ru-RU" b="1" i="1" dirty="0" smtClean="0"/>
              <a:t> </a:t>
            </a:r>
            <a:r>
              <a:rPr lang="ru-RU" dirty="0" smtClean="0"/>
              <a:t>Бородин  решил показать силы, которые мешали объединению русского народа перед лицом грозной опасности, отвлекали его внимание на междоусобицы в образе брата Ярославны - </a:t>
            </a:r>
            <a:r>
              <a:rPr lang="ru-RU" b="1" dirty="0" smtClean="0"/>
              <a:t>Владимира Галицкого</a:t>
            </a:r>
            <a:r>
              <a:rPr lang="ru-RU" dirty="0" smtClean="0"/>
              <a:t>. Этим образом Бородин подчеркнул </a:t>
            </a:r>
            <a:r>
              <a:rPr lang="ru-RU" u="sng" dirty="0" smtClean="0"/>
              <a:t>драматургический конфликт - конфликт внутри русского лагеря</a:t>
            </a:r>
            <a:r>
              <a:rPr lang="ru-RU" dirty="0" smtClean="0"/>
              <a:t>, обозначив его средствами музыки не менее ярко и убедительно,. Образ Галицкого представлен в опере как полная противоположность князю Игорю, мужественному и бесстрашному воину и правителю Путивля.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4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9" name="Picture 7" descr="C:\Users\Уютный дом\Desktop\Документы домашние\Маркова Анна\МУЗЫКА\Музлитра\картинки для презинтации\1393532715-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" name="Picture 4" descr="C:\Users\Уютный дом\Desktop\Документы домашние\Маркова Анна\МУЗЫКА\Музлитра\картинки для презинтации\939809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548680"/>
            <a:ext cx="5400600" cy="583264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   Композитор насытил оперу многими деталями, о которых лишь  упоминается в летописях. </a:t>
            </a:r>
          </a:p>
          <a:p>
            <a:pPr lvl="0"/>
            <a:r>
              <a:rPr lang="ru-RU" dirty="0" smtClean="0">
                <a:solidFill>
                  <a:schemeClr val="bg1"/>
                </a:solidFill>
              </a:rPr>
              <a:t>   Основываясь на упоминании о буйствах князя Галицкого, композитор ввел в оперу персонаж – брата Ярославны, Владимира Галицкого. Композитор показывает, как разгульное бесчинство Галицкого ослабляет княжество</a:t>
            </a:r>
          </a:p>
          <a:p>
            <a:pPr lvl="0"/>
            <a:r>
              <a:rPr lang="ru-RU" dirty="0" smtClean="0">
                <a:solidFill>
                  <a:schemeClr val="bg1"/>
                </a:solidFill>
              </a:rPr>
              <a:t>   Бородин вводит в оперу Скулу и Ерошку, которые примыкают к  бесчинствующему «воинству» Галицкого. Это «шаткий   народец»,  оба готовы  податься  туда, 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      где  пьяней и сытней. Образы Скулы и Ерошки являются находкой  композитора. Показ комических фигур бродячих музыкантов  дают яркую характеристику быта Древней Руси.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1115616" y="188640"/>
            <a:ext cx="15790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Интересно!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8918" name="Picture 6" descr="img26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620688"/>
            <a:ext cx="3024336" cy="432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5940152" y="5013176"/>
            <a:ext cx="3203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Ф. Шаляпин в роли князя Галицкого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500"/>
                            </p:stCondLst>
                            <p:childTnLst>
                              <p:par>
                                <p:cTn id="20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0"/>
                            </p:stCondLst>
                            <p:childTnLst>
                              <p:par>
                                <p:cTn id="27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500"/>
                            </p:stCondLst>
                            <p:childTnLst>
                              <p:par>
                                <p:cTn id="34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500"/>
                            </p:stCondLst>
                            <p:childTnLst>
                              <p:par>
                                <p:cTn id="4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500"/>
                            </p:stCondLst>
                            <p:childTnLst>
                              <p:par>
                                <p:cTn id="45" presetID="3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Уютный дом\Desktop\Документы домашние\Маркова Анна\МУЗЫКА\Музлитра\картинки для презинтации\1393532715-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4" descr="C:\Users\Уютный дом\Desktop\Документы домашние\Маркова Анна\МУЗЫКА\Музлитра\картинки для презинтации\939809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15240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3928" y="0"/>
            <a:ext cx="5040560" cy="666936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Образ</a:t>
            </a:r>
            <a:r>
              <a:rPr lang="ru-RU" b="1" dirty="0" smtClean="0">
                <a:solidFill>
                  <a:schemeClr val="bg1"/>
                </a:solidFill>
              </a:rPr>
              <a:t> князя Игоря  </a:t>
            </a:r>
            <a:r>
              <a:rPr lang="ru-RU" dirty="0" smtClean="0">
                <a:solidFill>
                  <a:schemeClr val="bg1"/>
                </a:solidFill>
              </a:rPr>
              <a:t>в опере несколько иной, чем в литературном первоисточнике. У Бородина образ главного героя оперы - князя Игоря подлинно историчен, неповторим, конкретен, и все же композитор создал обобщающий образ, наделив его лучшими чертами русских князей. В опере Игорь выступает в поход, движимый любовью к родине, необходимостью защитить свою землю от нашествия. Тем самым Бородин усиливает патриотическое звучание произведения. Перед походом жена умоляет Игоря перенести поход, но тот непреклонен. Появление Ярославны раскрывает новые стороны в характере Игоря. Он бережно ласков и нежен с женой. Игорь просит Галицкого заботиться в его отсутствие о Ярославне, облегчить ей печаль разлуки.</a:t>
            </a:r>
          </a:p>
          <a:p>
            <a:pPr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7889" name="Picture 1" descr="img221"/>
          <p:cNvPicPr>
            <a:picLocks noChangeAspect="1" noChangeArrowheads="1"/>
          </p:cNvPicPr>
          <p:nvPr/>
        </p:nvPicPr>
        <p:blipFill>
          <a:blip r:embed="rId5" cstate="print">
            <a:lum contrast="30000"/>
          </a:blip>
          <a:srcRect/>
          <a:stretch>
            <a:fillRect/>
          </a:stretch>
        </p:blipFill>
        <p:spPr bwMode="auto">
          <a:xfrm>
            <a:off x="395536" y="332656"/>
            <a:ext cx="3528392" cy="5676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95536" y="6237312"/>
            <a:ext cx="38222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И. Билибин «Князь </a:t>
            </a:r>
            <a:r>
              <a:rPr lang="ru-RU" sz="2400" dirty="0" smtClean="0">
                <a:solidFill>
                  <a:schemeClr val="bg1"/>
                </a:solidFill>
              </a:rPr>
              <a:t>Игорь»</a:t>
            </a:r>
            <a:r>
              <a:rPr lang="ru-RU" dirty="0" smtClean="0"/>
              <a:t>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78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788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78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7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3" descr="C:\Users\Уютный дом\Desktop\Документы домашние\Маркова Анна\МУЗЫКА\Музлитра\картинки для презинтации\1393532715-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4" descr="C:\Users\Уютный дом\Desktop\Документы домашние\Маркова Анна\МУЗЫКА\Музлитра\картинки для презинтации\939809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0"/>
            <a:ext cx="4896544" cy="652534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Народ в опере - основное действующее лицо. Все силы его души слиты воедино и подчинены высокой цели - служению родине.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В Прологе представлены все действующие лица и основные силы русского лагеря: народ, дружинники, бояре, князья, их жены. И здесь же наметились неоднородность этого лагеря. Большинство русичей одержимо высокой идеей, подчинено чувству долга. Но находятся и такие, как Скула и Ерошка, - мелкие, увертливые людишки, ищущие только личной выгоды.</a:t>
            </a:r>
          </a:p>
          <a:p>
            <a:pPr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Picture 4" descr="img19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476672"/>
            <a:ext cx="3384376" cy="4230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508104" y="4797152"/>
            <a:ext cx="3635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Первые исполнители ролей Скулы и Ерошки, артисты Мариинского театра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Ф. Стравинский и Г. Угринович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800"/>
                            </p:stCondLst>
                            <p:childTnLst>
                              <p:par>
                                <p:cTn id="26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3" descr="C:\Users\Уютный дом\Desktop\Документы домашние\Маркова Анна\МУЗЫКА\Музлитра\картинки для презинтации\1393532715-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4" descr="C:\Users\Уютный дом\Desktop\Документы домашние\Маркова Анна\МУЗЫКА\Музлитра\картинки для презинтации\939809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692696"/>
            <a:ext cx="7906072" cy="2448272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  Солнечное затмение случилось 1 мая 1185 года и застало дружину Игоря на берегу Дона. Люди того времени были очень суеверны. Затмения и кометы наводили на них панический страх. Можно себе представить, как приуныла дружина Игоря в степи.</a:t>
            </a:r>
          </a:p>
        </p:txBody>
      </p:sp>
      <p:pic>
        <p:nvPicPr>
          <p:cNvPr id="34818" name="Picture 2" descr="img09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2374" y="3140968"/>
            <a:ext cx="6233426" cy="3441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475656" y="332656"/>
            <a:ext cx="1579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Интересно!</a:t>
            </a:r>
            <a:endParaRPr lang="ru-RU" sz="28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900"/>
                            </p:stCondLst>
                            <p:childTnLst>
                              <p:par>
                                <p:cTn id="1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9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 descr="C:\Users\Уютный дом\Desktop\Документы домашние\Маркова Анна\МУЗЫКА\Музлитра\картинки для презинтации\1393532715-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4" descr="C:\Users\Уютный дом\Desktop\Документы домашние\Маркова Анна\МУЗЫКА\Музлитра\картинки для презинтации\939809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6866" name="Picture 2" descr="img222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/>
          <a:stretch>
            <a:fillRect/>
          </a:stretch>
        </p:blipFill>
        <p:spPr bwMode="auto">
          <a:xfrm>
            <a:off x="395536" y="1988840"/>
            <a:ext cx="1512168" cy="4592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251520" y="260648"/>
            <a:ext cx="6149280" cy="175260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sz="2400" dirty="0" smtClean="0">
                <a:solidFill>
                  <a:schemeClr val="bg1"/>
                </a:solidFill>
              </a:rPr>
              <a:t>   Опере свойственна неторопливость повествования, что отвечает общему содержанию и характеру литературного первоисточника. Особенно впечатляют народно-массовые, хоровые сцены, прежде всего своим величием, монументальностью. И своей героической или трагедийной мощью</a:t>
            </a:r>
            <a:r>
              <a:rPr lang="ru-RU" dirty="0" smtClean="0">
                <a:solidFill>
                  <a:schemeClr val="bg1"/>
                </a:solidFill>
              </a:rPr>
              <a:t>.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71800" y="3933056"/>
            <a:ext cx="61926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 smtClean="0">
                <a:solidFill>
                  <a:schemeClr val="bg1"/>
                </a:solidFill>
              </a:rPr>
              <a:t>   Уделяет </a:t>
            </a:r>
            <a:r>
              <a:rPr lang="ru-RU" sz="2000" dirty="0">
                <a:solidFill>
                  <a:schemeClr val="bg1"/>
                </a:solidFill>
              </a:rPr>
              <a:t>внимание Бородин и развитию лирической линии оперы «Князь Игорь», которая воспринимается им не как контраст, а как дополнение героическим образам: она воплощала высокую духовность русского человека. И развитие этой линии прежде всего связана с образами Игоря и его жены Ярославны. </a:t>
            </a:r>
          </a:p>
        </p:txBody>
      </p:sp>
      <p:pic>
        <p:nvPicPr>
          <p:cNvPr id="36865" name="Picture 1" descr="img071"/>
          <p:cNvPicPr>
            <a:picLocks noChangeAspect="1" noChangeArrowheads="1"/>
          </p:cNvPicPr>
          <p:nvPr/>
        </p:nvPicPr>
        <p:blipFill>
          <a:blip r:embed="rId5" cstate="print">
            <a:lum bright="-12000" contrast="24000"/>
          </a:blip>
          <a:srcRect/>
          <a:stretch>
            <a:fillRect/>
          </a:stretch>
        </p:blipFill>
        <p:spPr bwMode="auto">
          <a:xfrm>
            <a:off x="3131840" y="1916832"/>
            <a:ext cx="3414514" cy="2085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8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8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8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6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7" name="Picture 5" descr="C:\Users\Уютный дом\Desktop\Документы домашние\Маркова Анна\МУЗЫКА\Музлитра\картинки для презинтации\1393532715-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4" descr="C:\Users\Уютный дом\Desktop\Документы домашние\Маркова Анна\МУЗЫКА\Музлитра\картинки для презинтации\939809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99992" y="260648"/>
            <a:ext cx="4644008" cy="6408712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Бородин отнесся к образу востока с большой любовью , он находил подлинные материалы для полного сходства с историей.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Образ  Востока показан Томной негой и сладостное оцепенение чувств переданы пленительной восточной мелодией - и однообразным, словно  завораживающим ритмом, и неторопливым движением.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3793" name="Picture 1" descr="img142"/>
          <p:cNvPicPr>
            <a:picLocks noChangeAspect="1" noChangeArrowheads="1"/>
          </p:cNvPicPr>
          <p:nvPr/>
        </p:nvPicPr>
        <p:blipFill>
          <a:blip r:embed="rId4" cstate="print">
            <a:lum contrast="24000"/>
          </a:blip>
          <a:srcRect/>
          <a:stretch>
            <a:fillRect/>
          </a:stretch>
        </p:blipFill>
        <p:spPr bwMode="auto">
          <a:xfrm>
            <a:off x="251520" y="188640"/>
            <a:ext cx="4424524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4" name="Picture 2" descr="img19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3356992"/>
            <a:ext cx="2047875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0" y="6021288"/>
            <a:ext cx="28438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Н. Рерих. Эскиз костюма Кончаковны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3140968"/>
            <a:ext cx="30160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Н. Рерих Половецкий стан. Эскиз декораций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7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7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33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3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8" name="Picture 4" descr="C:\Users\Уютный дом\Desktop\Документы домашние\Маркова Анна\МУЗЫКА\Музлитра\картинки для презинтации\1393532715-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4" descr="C:\Users\Уютный дом\Desktop\Документы домашние\Маркова Анна\МУЗЫКА\Музлитра\картинки для презинтации\939809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5652120" cy="685800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Ария Игоря</a:t>
            </a:r>
            <a:r>
              <a:rPr lang="ru-RU" dirty="0" smtClean="0">
                <a:solidFill>
                  <a:schemeClr val="bg1"/>
                </a:solidFill>
              </a:rPr>
              <a:t> - один из лучших номеров оперы, это своеобразный музыкальный портрет князя Игоря.  Музыка арии правдиво рисует страдания плененного князя, горечь скорбного и мужественного сердца, его страстную тоску по свободе.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Мрачно и тяжело, передавая глубокую подавленность героя, звучит медленное оркестровое вступление. Начало арии: </a:t>
            </a:r>
            <a:r>
              <a:rPr lang="ru-RU" b="1" i="1" dirty="0" smtClean="0">
                <a:solidFill>
                  <a:schemeClr val="bg1"/>
                </a:solidFill>
              </a:rPr>
              <a:t>«Ни сна, ни отдыха измученной душе…»</a:t>
            </a:r>
            <a:r>
              <a:rPr lang="ru-RU" dirty="0" smtClean="0">
                <a:solidFill>
                  <a:schemeClr val="bg1"/>
                </a:solidFill>
              </a:rPr>
              <a:t> - как мучительный стон исстрадавшегося сердца. 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2226" name="Picture 2" descr="img18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94209" y="548680"/>
            <a:ext cx="3649791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5508104" y="5805264"/>
            <a:ext cx="336476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Текст арии князя Игоря.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Запись А.Бородина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400"/>
                            </p:stCondLst>
                            <p:childTnLst>
                              <p:par>
                                <p:cTn id="33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3" name="Picture 5" descr="C:\Users\Уютный дом\Desktop\Документы домашние\Маркова Анна\МУЗЫКА\Музлитра\картинки для презинтации\1393532715-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4" descr="C:\Users\Уютный дом\Desktop\Документы домашние\Маркова Анна\МУЗЫКА\Музлитра\картинки для презинтации\939809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147248" cy="2620888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Мысли  Игоря обращаются к верной, милой далекой подруге, которая единственная способна понять и простить князя. Сколько неизбывной нежности в обращении Игоря к своей любимой Ярославне!</a:t>
            </a:r>
          </a:p>
        </p:txBody>
      </p:sp>
      <p:pic>
        <p:nvPicPr>
          <p:cNvPr id="32769" name="Picture 1" descr="img196"/>
          <p:cNvPicPr>
            <a:picLocks noChangeAspect="1" noChangeArrowheads="1"/>
          </p:cNvPicPr>
          <p:nvPr/>
        </p:nvPicPr>
        <p:blipFill>
          <a:blip r:embed="rId4" cstate="print">
            <a:lum bright="-6000" contrast="6000"/>
          </a:blip>
          <a:srcRect/>
          <a:stretch>
            <a:fillRect/>
          </a:stretch>
        </p:blipFill>
        <p:spPr bwMode="auto">
          <a:xfrm>
            <a:off x="827584" y="2564904"/>
            <a:ext cx="2520280" cy="390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2987824" y="6150114"/>
            <a:ext cx="304298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К. Коровин. Эскиз костюма князя Игоря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2" name="Picture 4" descr="http://slavyanskaya-kultura.ru/images/cfb6667b955f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18029" y="2276872"/>
            <a:ext cx="3325971" cy="4221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2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 descr="C:\Users\Уютный дом\Desktop\Документы домашние\Маркова Анна\МУЗЫКА\Музлитра\картинки для презинтации\1393532715-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9" name="Picture 11" descr="C:\Users\Уютный дом\Desktop\Документы домашние\Маркова Анна\МУЗЫКА\Музлитра\картинки для презинтации\939809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img181"/>
          <p:cNvPicPr>
            <a:picLocks noChangeAspect="1" noChangeArrowheads="1"/>
          </p:cNvPicPr>
          <p:nvPr/>
        </p:nvPicPr>
        <p:blipFill>
          <a:blip r:embed="rId4" cstate="print">
            <a:lum contrast="24000"/>
          </a:blip>
          <a:srcRect/>
          <a:stretch>
            <a:fillRect/>
          </a:stretch>
        </p:blipFill>
        <p:spPr bwMode="auto">
          <a:xfrm>
            <a:off x="5148064" y="836712"/>
            <a:ext cx="3825831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0" y="188640"/>
            <a:ext cx="4932040" cy="6669360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bg1"/>
                </a:solidFill>
              </a:rPr>
              <a:t>Разносторонняя и плодотворная деятельность Александра Порфирьевича Бородина оставила яркий след в истории мировой культуры.</a:t>
            </a:r>
          </a:p>
          <a:p>
            <a:r>
              <a:rPr lang="ru-RU" sz="1800" dirty="0" smtClean="0">
                <a:solidFill>
                  <a:schemeClr val="bg1"/>
                </a:solidFill>
              </a:rPr>
              <a:t>«Самобытный композитор», «первоклассный химик», «основатель женских врачебных курсов», «опора и друг учащихся» - все эти слова принадлежат современникам Бородина, который в действительности был и гениальным композитором, и выдающимся ученым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ru-RU" sz="1800" dirty="0" smtClean="0">
                <a:solidFill>
                  <a:schemeClr val="bg1"/>
                </a:solidFill>
              </a:rPr>
              <a:t>-химиком,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ru-RU" sz="1800" dirty="0" smtClean="0">
                <a:solidFill>
                  <a:schemeClr val="bg1"/>
                </a:solidFill>
              </a:rPr>
              <a:t>и энергичным общественным деятелем.</a:t>
            </a:r>
          </a:p>
          <a:p>
            <a:r>
              <a:rPr lang="ru-RU" sz="1800" dirty="0" smtClean="0">
                <a:solidFill>
                  <a:schemeClr val="bg1"/>
                </a:solidFill>
              </a:rPr>
              <a:t>Служение людям, своему народу, было делом всей жизни Бородина. Всегда и во всем он был прежде всего патриотом. В своей исследовательской работе как ученый-химик Бородин отстаивал приоритет отечественной науки, как композитор - он вслед за Глинкой служил великому делу создания русской национальной музыки.</a:t>
            </a:r>
          </a:p>
          <a:p>
            <a:endParaRPr lang="ru-RU" sz="18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70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70" decel="100000"/>
                                        <p:tgtEl>
                                          <p:spTgt spid="20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1" descr="C:\Users\Уютный дом\Desktop\Документы домашние\Маркова Анна\МУЗЫКА\Музлитра\картинки для презинтации\1393532715-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C:\Users\Уютный дом\Desktop\Документы домашние\Маркова Анна\МУЗЫКА\Музлитра\картинки для презинтации\939809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8589640" cy="6336704"/>
          </a:xfrm>
        </p:spPr>
        <p:txBody>
          <a:bodyPr>
            <a:normAutofit fontScale="85000" lnSpcReduction="20000"/>
          </a:bodyPr>
          <a:lstStyle/>
          <a:p>
            <a:r>
              <a:rPr lang="ru-RU" b="1" i="1" dirty="0" smtClean="0">
                <a:solidFill>
                  <a:schemeClr val="bg1"/>
                </a:solidFill>
              </a:rPr>
              <a:t>Интересно!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       В половецких плясках Бородин обобщил наиболее характерные черты напевов и наигрышей народов Востока и, сохранив их мелодическое и ритмическое своеобразие, создал музыку, убедительно раскрывающую различные стороны иного мира, противостоящего русскому. Мира, по-своему привлекательного, завораживающего. Здесь, в танцах нашли проявление страсть и томление, нега и созерцание, буйный темперамент и дикая воинственность.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  Эта великолепная картина впечатляет свежестью музыки, мелодическим богатством и красочностью гармонии, разнообразием ритмов  и блестящей инструментовкой и никого не оставляет равнодушным.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Половецкие песни и пляски начинаются с довольно известной песни «Улетай на крыльях ветра» , которую поёт хор  девушек – невольниц. Их песни и танцы полны грусти и нежного очарования. Постепенно плавная медленная пляска девушек сменяется дикой пляской мужчин. Затем пляска становится общей.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500"/>
                            </p:stCondLst>
                            <p:childTnLst>
                              <p:par>
                                <p:cTn id="2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1" descr="C:\Users\Уютный дом\Desktop\Документы домашние\Маркова Анна\МУЗЫКА\Музлитра\картинки для презинтации\1393532715-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4" descr="C:\Users\Уютный дом\Desktop\Документы домашние\Маркова Анна\МУЗЫКА\Музлитра\картинки для презинтации\939809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460432" cy="3429000"/>
          </a:xfrm>
        </p:spPr>
        <p:txBody>
          <a:bodyPr/>
          <a:lstStyle/>
          <a:p>
            <a:pPr lvl="0"/>
            <a:r>
              <a:rPr lang="ru-RU" b="1" i="1" dirty="0" smtClean="0">
                <a:solidFill>
                  <a:schemeClr val="bg1"/>
                </a:solidFill>
              </a:rPr>
              <a:t>Б. Асафьев: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i="1" dirty="0" smtClean="0">
                <a:solidFill>
                  <a:schemeClr val="bg1"/>
                </a:solidFill>
              </a:rPr>
              <a:t>«Бородин своими «Половецкими плясками» создал симфонию-поэму в танце. Несмотря на неизбежную сжатость, эта темпераментная, красочно многообразная композиция в вихревой смене ритмов стоит множества книжных сочинений о Востоке…»</a:t>
            </a:r>
            <a:endParaRPr lang="ru-RU" dirty="0" smtClean="0">
              <a:solidFill>
                <a:schemeClr val="bg1"/>
              </a:solidFill>
            </a:endParaRPr>
          </a:p>
        </p:txBody>
      </p:sp>
      <p:pic>
        <p:nvPicPr>
          <p:cNvPr id="4" name="Picture 1" descr="img270"/>
          <p:cNvPicPr>
            <a:picLocks noChangeAspect="1" noChangeArrowheads="1"/>
          </p:cNvPicPr>
          <p:nvPr/>
        </p:nvPicPr>
        <p:blipFill>
          <a:blip r:embed="rId4" cstate="print">
            <a:lum contrast="18000"/>
          </a:blip>
          <a:srcRect/>
          <a:stretch>
            <a:fillRect/>
          </a:stretch>
        </p:blipFill>
        <p:spPr bwMode="auto">
          <a:xfrm>
            <a:off x="899592" y="3356992"/>
            <a:ext cx="5340830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588224" y="4869160"/>
            <a:ext cx="23397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А. Герасимов «Танец половецких девушек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9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400"/>
                            </p:stCondLst>
                            <p:childTnLst>
                              <p:par>
                                <p:cTn id="22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5" name="Picture 5" descr="C:\Users\Уютный дом\Desktop\Документы домашние\Маркова Анна\МУЗЫКА\Музлитра\картинки для презинтации\1393532715-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4" descr="C:\Users\Уютный дом\Desktop\Документы домашние\Маркова Анна\МУЗЫКА\Музлитра\картинки для презинтации\939809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"/>
            <a:ext cx="9144000" cy="6858000"/>
          </a:xfrm>
          <a:prstGeom prst="rect">
            <a:avLst/>
          </a:prstGeom>
          <a:noFill/>
        </p:spPr>
      </p:pic>
      <p:pic>
        <p:nvPicPr>
          <p:cNvPr id="30723" name="Picture 3" descr="img199"/>
          <p:cNvPicPr>
            <a:picLocks noChangeAspect="1" noChangeArrowheads="1"/>
          </p:cNvPicPr>
          <p:nvPr/>
        </p:nvPicPr>
        <p:blipFill>
          <a:blip r:embed="rId4" cstate="print">
            <a:lum bright="-12000" contrast="36000"/>
          </a:blip>
          <a:srcRect/>
          <a:stretch>
            <a:fillRect/>
          </a:stretch>
        </p:blipFill>
        <p:spPr bwMode="auto">
          <a:xfrm>
            <a:off x="6228184" y="1844824"/>
            <a:ext cx="2743200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563888" y="5805264"/>
            <a:ext cx="24580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К. Коровин. Эскиз костюма Кончака</a:t>
            </a:r>
          </a:p>
        </p:txBody>
      </p:sp>
      <p:pic>
        <p:nvPicPr>
          <p:cNvPr id="30724" name="Picture 4" descr="img232"/>
          <p:cNvPicPr>
            <a:picLocks noChangeAspect="1" noChangeArrowheads="1"/>
          </p:cNvPicPr>
          <p:nvPr/>
        </p:nvPicPr>
        <p:blipFill>
          <a:blip r:embed="rId5" cstate="print">
            <a:lum bright="-6000" contrast="18000"/>
          </a:blip>
          <a:srcRect/>
          <a:stretch>
            <a:fillRect/>
          </a:stretch>
        </p:blipFill>
        <p:spPr bwMode="auto">
          <a:xfrm>
            <a:off x="611560" y="332656"/>
            <a:ext cx="4011261" cy="3476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1547664" y="4149080"/>
            <a:ext cx="22329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Пляска мужчин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3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" descr="C:\Users\Уютный дом\Desktop\Документы домашние\Маркова Анна\МУЗЫКА\Музлитра\картинки для презинтации\1393532715-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4" descr="C:\Users\Уютный дом\Desktop\Документы домашние\Маркова Анна\МУЗЫКА\Музлитра\картинки для презинтации\939809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9596" y="248575"/>
            <a:ext cx="7910004" cy="289239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     Некоторые песни из оперы «Князь Игорь» обрели популярность еще во время жизни Бородина, но некоторые и по сей день очень известны и исполняются на многих праздниках.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Например: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     Песня хора девушек «Улетай на крыльях ветра» исполнялась на открытии олимпиады в Сочи. Так же эта песня исполнялась недавно в программе Голос (для взрослых).</a:t>
            </a:r>
          </a:p>
          <a:p>
            <a:pPr>
              <a:buNone/>
            </a:pPr>
            <a:endParaRPr lang="ru-RU" dirty="0" smtClean="0">
              <a:solidFill>
                <a:schemeClr val="bg1"/>
              </a:solidFill>
            </a:endParaRPr>
          </a:p>
        </p:txBody>
      </p:sp>
      <p:pic>
        <p:nvPicPr>
          <p:cNvPr id="28674" name="Picture 2" descr="http://www.perunica.ru/uploads/posts/2009-09/1253634728_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3397316"/>
            <a:ext cx="4608512" cy="32720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Уютный дом\Desktop\Документы домашние\Маркова Анна\МУЗЫКА\Музлитра\картинки для презинтации\1393532715-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4" descr="C:\Users\Уютный дом\Desktop\Документы домашние\Маркова Анна\МУЗЫКА\Музлитра\картинки для презинтации\939809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5076056" cy="659735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Отдельные номера из «Князя Игоря» еще при жизни композитора были исполнены в концертах. Но опера не была закончена из – за внезапной смерти композитора. В итоге оперу дописывали Римский – Корсаков и Глазунов.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Премьера оперы состоялась в 1890 году в Мариинском театре.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7649" name="Picture 1" descr="img08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3560" y="1052736"/>
            <a:ext cx="3960440" cy="4801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7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1" name="Picture 7" descr="C:\Users\Уютный дом\Desktop\Документы домашние\Маркова Анна\МУЗЫКА\Музлитра\картинки для презинтации\1393532715-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4" descr="C:\Users\Уютный дом\Desktop\Документы домашние\Маркова Анна\МУЗЫКА\Музлитра\картинки для презинтации\939809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52400"/>
            <a:ext cx="8614792" cy="644495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b="1" i="1" dirty="0" smtClean="0">
                <a:solidFill>
                  <a:schemeClr val="bg1"/>
                </a:solidFill>
              </a:rPr>
              <a:t>Подведем итоги:</a:t>
            </a:r>
            <a:endParaRPr lang="ru-RU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b="1" i="1" dirty="0" smtClean="0"/>
              <a:t> </a:t>
            </a:r>
            <a:endParaRPr lang="ru-RU" dirty="0" smtClean="0"/>
          </a:p>
          <a:p>
            <a:pPr lvl="0"/>
            <a:r>
              <a:rPr lang="ru-RU" dirty="0" smtClean="0">
                <a:solidFill>
                  <a:schemeClr val="bg1"/>
                </a:solidFill>
              </a:rPr>
              <a:t>«Князь Игорь» - вершина творческого наследия Бородина. Опера героико-патриотическая, опера высокого гражданского звучания, она явилась итогом огромного многолетнего труда, итогом долгих творческих поисков. Это одно из произведений, которые составляют славу русской музыки.</a:t>
            </a:r>
          </a:p>
          <a:p>
            <a:pPr lvl="0"/>
            <a:r>
              <a:rPr lang="ru-RU" dirty="0" smtClean="0">
                <a:solidFill>
                  <a:schemeClr val="bg1"/>
                </a:solidFill>
              </a:rPr>
              <a:t>«Князь Игорь» по праву занимает почетнейшее место среди лучших достижений русского оперного искусства. В музыке «Игоря», такой своеобразной и вместе с тем глубоко национальной, особенно полно раскрылись типические, коренные черты стиля композитора. Бородинский размах, бородинская лирика, героические бородинские звучания, бородинский Восток - эти понятия прочно вошли в жизнь, а сами словосочетания стали общеупотребительны. Потому что за ними стоит новая эпоха в музыке, открыть которую подвластно лишь истинно могучему таланту. «Князь Игорь» - совершенно новая, очень яркая страница в истории русской оперы.</a:t>
            </a:r>
          </a:p>
          <a:p>
            <a:pPr lvl="0"/>
            <a:r>
              <a:rPr lang="ru-RU" dirty="0" smtClean="0">
                <a:solidFill>
                  <a:schemeClr val="bg1"/>
                </a:solidFill>
              </a:rPr>
              <a:t>Достижения Бородина не были случайным явлением в искусстве. Они вызваны к жизни всем ходом развития и русской музыки, и русской литературы, и русской живописи, и русской истории. Глубокий оптимизм, несокрушимая вера в духовные силы народа, в его светлое будущее, в то, что он обязательно завоюет его, пройдя сквозь самые суровые испытания - эти идеи питали все передовое искусство, были главной движущей силой свободолюбивой общественной мысли в эпоху 60-х годов </a:t>
            </a:r>
            <a:r>
              <a:rPr lang="en-US" dirty="0" smtClean="0">
                <a:solidFill>
                  <a:schemeClr val="bg1"/>
                </a:solidFill>
              </a:rPr>
              <a:t>XIX</a:t>
            </a:r>
            <a:r>
              <a:rPr lang="ru-RU" dirty="0" smtClean="0">
                <a:solidFill>
                  <a:schemeClr val="bg1"/>
                </a:solidFill>
              </a:rPr>
              <a:t> века.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1" name="Picture 3" descr="C:\Users\Уютный дом\Desktop\Документы домашние\Маркова Анна\МУЗЫКА\Музлитра\картинки для презинтации\1393532715-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8132" name="Picture 4" descr="C:\Users\Уютный дом\Desktop\Документы домашние\Маркова Анна\МУЗЫКА\Музлитра\картинки для презинтации\939809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3568" y="0"/>
            <a:ext cx="5328592" cy="2304256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rgbClr val="C00000"/>
                </a:solidFill>
              </a:rPr>
              <a:t>Сочинением музыки композитор занимался с самой ранней юности, но выявить полностью свои творческие возможности, найти свой путь в искусстве Бородину помогло общение с замечательными музыкантами «Могучей кучки» и встреча с музыкальным критиком Стасовым. Это Стасову принадлежат строки:</a:t>
            </a:r>
            <a:br>
              <a:rPr lang="ru-RU" sz="1400" dirty="0" smtClean="0">
                <a:solidFill>
                  <a:srgbClr val="C00000"/>
                </a:solidFill>
              </a:rPr>
            </a:b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6156176" y="0"/>
            <a:ext cx="2987824" cy="6858000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b="1" i="1" dirty="0" smtClean="0">
                <a:solidFill>
                  <a:schemeClr val="bg1"/>
                </a:solidFill>
              </a:rPr>
              <a:t>«Талант Бородина равно могуч и поразителен как в симфонии, так и в опере, и в романсе. Главные его качества - великанская сила и ширина, колоссальный размах, стремительность и порывистость, соединенная с изумительной страстностью, нежностью и красотой… Подобно Глинке, Бородин есть эпик в самом широком значении слова и вместе «национален» в такой мере и могучести, как самые высокие композиторы русской школы».</a:t>
            </a:r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8130" name="Picture 2" descr="http://solamusica.narod.ru/b/Borodin_A._P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2780928"/>
            <a:ext cx="2857500" cy="3810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C:\Users\Уютный дом\Desktop\Документы домашние\Маркова Анна\МУЗЫКА\Музлитра\картинки для презинтации\1393532715-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4" descr="C:\Users\Уютный дом\Desktop\Документы домашние\Маркова Анна\МУЗЫКА\Музлитра\картинки для презинтации\939809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6016" y="548680"/>
            <a:ext cx="4427984" cy="5877272"/>
          </a:xfrm>
        </p:spPr>
        <p:txBody>
          <a:bodyPr>
            <a:normAutofit fontScale="55000" lnSpcReduction="20000"/>
          </a:bodyPr>
          <a:lstStyle/>
          <a:p>
            <a:r>
              <a:rPr lang="ru-RU" sz="3800" b="1" i="1" u="sng" dirty="0" smtClean="0">
                <a:solidFill>
                  <a:schemeClr val="bg1"/>
                </a:solidFill>
              </a:rPr>
              <a:t>Опера «Князь Игорь»</a:t>
            </a:r>
            <a:r>
              <a:rPr lang="ru-RU" sz="3800" dirty="0" smtClean="0">
                <a:solidFill>
                  <a:schemeClr val="bg1"/>
                </a:solidFill>
              </a:rPr>
              <a:t> - вершина творческого наследия Бородина. Она по праву занимает почетнейшее место среди лучших достижений русского оперного искусства. В музыке «Игоря», такой своеобразной и вместе с тем глубоко национальной, полно проявились типические, коренные черты стиля композитора. Бородинский размах, бородинская лирика, героические бородинские звучания, бородинский Восток - эти понятия прочно вошли в жизнь, за ними стоит новая эпоха в музыке, открыть которую подвластно лишь истинно могучему таланту.                 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7105" name="Picture 1" descr="img188"/>
          <p:cNvPicPr>
            <a:picLocks noChangeAspect="1" noChangeArrowheads="1"/>
          </p:cNvPicPr>
          <p:nvPr/>
        </p:nvPicPr>
        <p:blipFill>
          <a:blip r:embed="rId4" cstate="print">
            <a:lum contrast="24000"/>
          </a:blip>
          <a:srcRect/>
          <a:stretch>
            <a:fillRect/>
          </a:stretch>
        </p:blipFill>
        <p:spPr bwMode="auto">
          <a:xfrm>
            <a:off x="179512" y="548680"/>
            <a:ext cx="4499709" cy="59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2000"/>
                                        <p:tgtEl>
                                          <p:spTgt spid="47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3" descr="C:\Users\Уютный дом\Desktop\Документы домашние\Маркова Анна\МУЗЫКА\Музлитра\картинки для презинтации\1393532715-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4" descr="C:\Users\Уютный дом\Desktop\Документы домашние\Маркова Анна\МУЗЫКА\Музлитра\картинки для презинтации\939809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60648"/>
            <a:ext cx="5194920" cy="6165304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18 апреля 1869 года Бородин   встретился со Стасовым В. В. на музыкальном вечере у Шестаковой Л. И. Стасов, уже некоторое время занятый по просьбе Бородина поиском сюжета для оперы, подал ему мысль обратиться к «Слову о полку Игореве».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Бородин буквально ухватился за предложение Стасова. Они долго и увлеченно обсуждали, что можно взять для оперы из этого источника, и наметили общий план.</a:t>
            </a:r>
          </a:p>
        </p:txBody>
      </p:sp>
      <p:pic>
        <p:nvPicPr>
          <p:cNvPr id="46081" name="Picture 1" descr="img182"/>
          <p:cNvPicPr>
            <a:picLocks noChangeAspect="1" noChangeArrowheads="1"/>
          </p:cNvPicPr>
          <p:nvPr/>
        </p:nvPicPr>
        <p:blipFill>
          <a:blip r:embed="rId4" cstate="print">
            <a:lum bright="-6000" contrast="12000"/>
          </a:blip>
          <a:srcRect/>
          <a:stretch>
            <a:fillRect/>
          </a:stretch>
        </p:blipFill>
        <p:spPr bwMode="auto">
          <a:xfrm>
            <a:off x="6012160" y="1052736"/>
            <a:ext cx="2829886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5364088" y="4797152"/>
            <a:ext cx="320384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В. В. Стасов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46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1" name="Picture 5" descr="C:\Users\Уютный дом\Desktop\Документы домашние\Маркова Анна\МУЗЫКА\Музлитра\картинки для презинтации\1393532715-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4" descr="C:\Users\Уютный дом\Desktop\Документы домашние\Маркова Анна\МУЗЫКА\Музлитра\картинки для презинтации\939809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6928" y="764704"/>
            <a:ext cx="4681536" cy="5444534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.  </a:t>
            </a:r>
            <a:r>
              <a:rPr lang="ru-RU" dirty="0" smtClean="0">
                <a:solidFill>
                  <a:schemeClr val="bg1"/>
                </a:solidFill>
              </a:rPr>
              <a:t>Вернувшись домой, Стасов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набросал сценарий будущей оперы, используя для него не только «Слово о полку Игореве», но и Ипатьевскую летопись. На следующий день весь этот материал был оправлен Бородину</a:t>
            </a:r>
            <a:r>
              <a:rPr lang="ru-RU" b="1" i="1" dirty="0" smtClean="0">
                <a:solidFill>
                  <a:schemeClr val="bg1"/>
                </a:solidFill>
              </a:rPr>
              <a:t>«Не знаю, как и благодарить Вас, добрейший Владимир Владимирович, за такое горячее участие в деле моей будущей оперы… </a:t>
            </a:r>
            <a:r>
              <a:rPr lang="ru-RU" b="1" i="1" u="sng" dirty="0" smtClean="0">
                <a:solidFill>
                  <a:schemeClr val="bg1"/>
                </a:solidFill>
              </a:rPr>
              <a:t>Мне этот сюжет ужасно по душе.</a:t>
            </a:r>
            <a:r>
              <a:rPr lang="ru-RU" b="1" i="1" dirty="0" smtClean="0">
                <a:solidFill>
                  <a:schemeClr val="bg1"/>
                </a:solidFill>
              </a:rPr>
              <a:t> Будет ли только по силам? Не знаю. Волков бояться - в лес не ходить. Попробую»                       </a:t>
            </a:r>
            <a:endParaRPr lang="ru-RU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5057" name="Picture 1" descr="img184"/>
          <p:cNvPicPr>
            <a:picLocks noChangeAspect="1" noChangeArrowheads="1"/>
          </p:cNvPicPr>
          <p:nvPr/>
        </p:nvPicPr>
        <p:blipFill>
          <a:blip r:embed="rId4" cstate="print">
            <a:lum bright="-6000" contrast="12000"/>
          </a:blip>
          <a:srcRect/>
          <a:stretch>
            <a:fillRect/>
          </a:stretch>
        </p:blipFill>
        <p:spPr bwMode="auto">
          <a:xfrm>
            <a:off x="323528" y="1052736"/>
            <a:ext cx="3240360" cy="4859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611560" y="609291"/>
            <a:ext cx="309532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                          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251520" y="332656"/>
            <a:ext cx="59325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                                            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Оригинал письма Бородина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263545" y="6209238"/>
            <a:ext cx="861691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Так было положено начало работе Бородина над оперой «Князь Игорь»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5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 descr="http://biblo-ok.ru/biblio-ok/rusPaleh/23.files/image0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324544" y="-301724"/>
            <a:ext cx="9721080" cy="717341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0"/>
            <a:ext cx="7906072" cy="3284984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Будущая опера требовала большой подготовительной работы, и Бородин взялся за дело: он приступил к изучению литературно-исторических источников, способных раскрыть жизнь русских людей в те далекие времена; знакомился с летописями (Киевской, Ипатьевской, Лаврентьевской), трудами Н. М. Карамзина, С. М. Соловьева, сочинениями  «Слово о полку Игореве», со стихотворными и прозаическими переложениями, с русскими эпическими песнями и сказаниями. Помогал ему в этом Стасов, разыскивая все необходимые материалы.                      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3212976"/>
            <a:ext cx="76683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Особенно интересовало Бородина, что составляло музыкальный быт половцев, музыка какого характера звучала тогда у кочевников, не сохранилось ли каких-либо ее следов. Чтобы получить эти сведения, Бородин обратился через этнографа и писателя В. Н. Майнова к венгерскому специалисту-исследователю и путешественнику  П. Хунфальви с рядом вопросов о половцах и особенно об их песнях. Через некоторое время Майнов, получив от Хунфальви сведения о половцах, потомки которых, как известно, проживают в Венгрии, а  также список сборников народных венгерских (в том числе и половецких) песен и дополнив их своими предположениями о характере музыки половцев,  переслал все эти материалы Бородину. По утверждению Стасова, Майнов также послал «некоторые мотивы из песен тюркских народов»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3068960"/>
            <a:ext cx="14225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/>
              <a:t>Интересно!</a:t>
            </a:r>
            <a:endParaRPr lang="ru-RU" dirty="0"/>
          </a:p>
        </p:txBody>
      </p:sp>
      <p:pic>
        <p:nvPicPr>
          <p:cNvPr id="44034" name="Picture 2" descr="img20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FF7"/>
              </a:clrFrom>
              <a:clrTo>
                <a:srgbClr val="FDFF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3429000"/>
            <a:ext cx="95462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Users\Уютный дом\Desktop\Документы домашние\Маркова Анна\МУЗЫКА\Музлитра\картинки для презинтации\1393532715-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00"/>
            <a:ext cx="9144000" cy="7029400"/>
          </a:xfrm>
          <a:prstGeom prst="rect">
            <a:avLst/>
          </a:prstGeom>
          <a:noFill/>
        </p:spPr>
      </p:pic>
      <p:pic>
        <p:nvPicPr>
          <p:cNvPr id="6" name="Picture 4" descr="C:\Users\Уютный дом\Desktop\Документы домашние\Маркова Анна\МУЗЫКА\Музлитра\картинки для презинтации\939809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Вначале было «Слово…»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268760"/>
            <a:ext cx="4429000" cy="52578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«СЛОВО О ПОЛКУ ИГОРЕВЕ» - памятник древнерусской литературы конца </a:t>
            </a:r>
            <a:r>
              <a:rPr lang="en-US" dirty="0" smtClean="0">
                <a:solidFill>
                  <a:schemeClr val="bg1"/>
                </a:solidFill>
              </a:rPr>
              <a:t>XII</a:t>
            </a:r>
            <a:r>
              <a:rPr lang="ru-RU" dirty="0" smtClean="0">
                <a:solidFill>
                  <a:schemeClr val="bg1"/>
                </a:solidFill>
              </a:rPr>
              <a:t> века. В основе сюжета — неудачный половецкий поход Игоря Святославича в 1185 году. Частный эпизод русско-половецких войн претворен в событие общерусского масштаба, что придало монументальное звучание основной идее — призыву к князьям прекратить усобицы и объединиться перед лицом внешнего врага.</a:t>
            </a:r>
          </a:p>
          <a:p>
            <a:endParaRPr lang="ru-RU" dirty="0"/>
          </a:p>
        </p:txBody>
      </p:sp>
      <p:pic>
        <p:nvPicPr>
          <p:cNvPr id="43009" name="Picture 1" descr="img174"/>
          <p:cNvPicPr>
            <a:picLocks noChangeAspect="1" noChangeArrowheads="1"/>
          </p:cNvPicPr>
          <p:nvPr/>
        </p:nvPicPr>
        <p:blipFill>
          <a:blip r:embed="rId4" cstate="print">
            <a:lum bright="-12000" contrast="12000"/>
          </a:blip>
          <a:srcRect/>
          <a:stretch>
            <a:fillRect/>
          </a:stretch>
        </p:blipFill>
        <p:spPr bwMode="auto">
          <a:xfrm>
            <a:off x="4716016" y="2204864"/>
            <a:ext cx="4234787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800"/>
                            </p:stCondLst>
                            <p:childTnLst>
                              <p:par>
                                <p:cTn id="11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5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30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30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30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3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7" name="Picture 3" descr="C:\Users\Уютный дом\Desktop\Документы домашние\Маркова Анна\МУЗЫКА\Музлитра\картинки для презинтации\1393532715-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65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4" descr="C:\Users\Уютный дом\Desktop\Документы домашние\Маркова Анна\МУЗЫКА\Музлитра\картинки для презинтации\939809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8712968" cy="3384376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    </a:t>
            </a:r>
            <a:r>
              <a:rPr lang="ru-RU" dirty="0" smtClean="0">
                <a:solidFill>
                  <a:schemeClr val="bg1"/>
                </a:solidFill>
              </a:rPr>
              <a:t>В это время Русь была раздроблена на удельные княжества. Между князьями нередко вспыхивали ссоры, перерастающие в военные конфликты. Другой угрозой Руси были кочевники-половцы, периодически совершавшие набеги на русские земли. В одиночку дружинам удельных князей было трудно противостоять степнякам. В 1183 году князь Киевский Святослав Всеволодович, объединив под своими знаменами дружины нескольких князей, разбил половцев. Намереваясь закрепить победу, он стал готовиться к повторному походу. Одним из князей, обещавших присоединиться к войскам Святослава, был Игорь Новгород-Северский, известный своей храбростью. Однако неожиданно для князя Киевского Игорь и его ближайшие родственники предприняли самостоятельный поход против половцев. Войско Игоря было разбито, сам князь был ранен и попал в плен. Половцы, воодушевленные этой победой, совершили опустошительный набег на русские земли.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1986" name="Picture 2" descr="http://chrontime.com/public/event_ru/5471/1.5471.1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3449966"/>
            <a:ext cx="6096000" cy="283845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512</TotalTime>
  <Words>2032</Words>
  <Application>Microsoft Office PowerPoint</Application>
  <PresentationFormat>Экран (4:3)</PresentationFormat>
  <Paragraphs>73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4" baseType="lpstr">
      <vt:lpstr>Arial</vt:lpstr>
      <vt:lpstr>Book Antiqua</vt:lpstr>
      <vt:lpstr>Calibri</vt:lpstr>
      <vt:lpstr>Lucida Sans</vt:lpstr>
      <vt:lpstr>Times New Roman</vt:lpstr>
      <vt:lpstr>Wingdings</vt:lpstr>
      <vt:lpstr>Wingdings 2</vt:lpstr>
      <vt:lpstr>Wingdings 3</vt:lpstr>
      <vt:lpstr>Апекс</vt:lpstr>
      <vt:lpstr>А.П.Бородин Опера «Князь Игорь»</vt:lpstr>
      <vt:lpstr>Презентация PowerPoint</vt:lpstr>
      <vt:lpstr>Сочинением музыки композитор занимался с самой ранней юности, но выявить полностью свои творческие возможности, найти свой путь в искусстве Бородину помогло общение с замечательными музыкантами «Могучей кучки» и встреча с музыкальным критиком Стасовым. Это Стасову принадлежат строки: </vt:lpstr>
      <vt:lpstr>Презентация PowerPoint</vt:lpstr>
      <vt:lpstr>Презентация PowerPoint</vt:lpstr>
      <vt:lpstr>Презентация PowerPoint</vt:lpstr>
      <vt:lpstr>Презентация PowerPoint</vt:lpstr>
      <vt:lpstr>Вначале было «Слово…»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А.П. Бородин Опера «Князь Игорь»</dc:title>
  <dc:creator>Уютный дом</dc:creator>
  <cp:lastModifiedBy>SSKra</cp:lastModifiedBy>
  <cp:revision>50</cp:revision>
  <dcterms:created xsi:type="dcterms:W3CDTF">2017-02-15T11:51:09Z</dcterms:created>
  <dcterms:modified xsi:type="dcterms:W3CDTF">2023-11-15T14:29:39Z</dcterms:modified>
</cp:coreProperties>
</file>