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4088034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1760909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8C5E52-4623-4F78-BE67-BDF0A57C1B30}"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91122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1085620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8C5E52-4623-4F78-BE67-BDF0A57C1B30}"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9454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2329468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3337523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3824462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1194697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77E2F6-2ED3-4CD4-9CA3-E53992BBF1C2}" type="datetimeFigureOut">
              <a:rPr lang="ru-RU" smtClean="0"/>
              <a:t>11.05.2023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522212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2329089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E77E2F6-2ED3-4CD4-9CA3-E53992BBF1C2}" type="datetimeFigureOut">
              <a:rPr lang="ru-RU" smtClean="0"/>
              <a:t>11.05.2023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3444872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77E2F6-2ED3-4CD4-9CA3-E53992BBF1C2}" type="datetimeFigureOut">
              <a:rPr lang="ru-RU" smtClean="0"/>
              <a:t>11.05.2023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410425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7E2F6-2ED3-4CD4-9CA3-E53992BBF1C2}" type="datetimeFigureOut">
              <a:rPr lang="ru-RU" smtClean="0"/>
              <a:t>11.05.2023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3748348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2483003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77E2F6-2ED3-4CD4-9CA3-E53992BBF1C2}" type="datetimeFigureOut">
              <a:rPr lang="ru-RU" smtClean="0"/>
              <a:t>11.05.2023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8C5E52-4623-4F78-BE67-BDF0A57C1B30}" type="slidenum">
              <a:rPr lang="ru-RU" smtClean="0"/>
              <a:t>‹#›</a:t>
            </a:fld>
            <a:endParaRPr lang="ru-RU"/>
          </a:p>
        </p:txBody>
      </p:sp>
    </p:spTree>
    <p:extLst>
      <p:ext uri="{BB962C8B-B14F-4D97-AF65-F5344CB8AC3E}">
        <p14:creationId xmlns:p14="http://schemas.microsoft.com/office/powerpoint/2010/main" val="3486695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77E2F6-2ED3-4CD4-9CA3-E53992BBF1C2}" type="datetimeFigureOut">
              <a:rPr lang="ru-RU" smtClean="0"/>
              <a:t>11.05.2023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08C5E52-4623-4F78-BE67-BDF0A57C1B30}" type="slidenum">
              <a:rPr lang="ru-RU" smtClean="0"/>
              <a:t>‹#›</a:t>
            </a:fld>
            <a:endParaRPr lang="ru-RU"/>
          </a:p>
        </p:txBody>
      </p:sp>
    </p:spTree>
    <p:extLst>
      <p:ext uri="{BB962C8B-B14F-4D97-AF65-F5344CB8AC3E}">
        <p14:creationId xmlns:p14="http://schemas.microsoft.com/office/powerpoint/2010/main" val="1152534078"/>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google.com/url?sa=i&amp;url=https://museumsworld.ru/vvasnetsov/rbalagan76.html&amp;psig=AOvVaw0ozJWFx2mE8_5jbb9mbOT7&amp;ust=1682409254239000&amp;source=images&amp;cd=vfe&amp;ved=0CBAQjhxqFwoTCJjbwIOFwv4CFQAAAAAdAAAAABAH"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70031" y="2562727"/>
            <a:ext cx="4935370" cy="1396507"/>
          </a:xfrm>
        </p:spPr>
        <p:txBody>
          <a:bodyPr>
            <a:normAutofit fontScale="90000"/>
          </a:bodyPr>
          <a:lstStyle/>
          <a:p>
            <a:r>
              <a:rPr lang="ru-RU" dirty="0">
                <a:solidFill>
                  <a:schemeClr val="accent6">
                    <a:lumMod val="50000"/>
                  </a:schemeClr>
                </a:solidFill>
              </a:rPr>
              <a:t>Виктор Михайлович Васнецов (1848 – 1926)</a:t>
            </a:r>
          </a:p>
        </p:txBody>
      </p:sp>
      <p:pic>
        <p:nvPicPr>
          <p:cNvPr id="4" name="image002.jpeg" descr="image002.jpeg"/>
          <p:cNvPicPr>
            <a:picLocks noChangeAspect="1"/>
          </p:cNvPicPr>
          <p:nvPr/>
        </p:nvPicPr>
        <p:blipFill>
          <a:blip r:embed="rId2">
            <a:extLst/>
          </a:blip>
          <a:stretch>
            <a:fillRect/>
          </a:stretch>
        </p:blipFill>
        <p:spPr>
          <a:xfrm>
            <a:off x="1852862" y="343206"/>
            <a:ext cx="4535905" cy="6514794"/>
          </a:xfrm>
          <a:prstGeom prst="rect">
            <a:avLst/>
          </a:prstGeom>
          <a:ln w="12700">
            <a:miter lim="400000"/>
          </a:ln>
        </p:spPr>
      </p:pic>
      <p:sp>
        <p:nvSpPr>
          <p:cNvPr id="3" name="TextBox 2"/>
          <p:cNvSpPr txBox="1"/>
          <p:nvPr/>
        </p:nvSpPr>
        <p:spPr>
          <a:xfrm>
            <a:off x="6870031" y="5486399"/>
            <a:ext cx="4935370" cy="923330"/>
          </a:xfrm>
          <a:prstGeom prst="rect">
            <a:avLst/>
          </a:prstGeom>
          <a:noFill/>
        </p:spPr>
        <p:txBody>
          <a:bodyPr wrap="square" rtlCol="0">
            <a:spAutoFit/>
          </a:bodyPr>
          <a:lstStyle/>
          <a:p>
            <a:r>
              <a:rPr lang="ru-RU" b="1" dirty="0" smtClean="0">
                <a:solidFill>
                  <a:schemeClr val="accent1">
                    <a:lumMod val="75000"/>
                  </a:schemeClr>
                </a:solidFill>
              </a:rPr>
              <a:t>Подготовила  </a:t>
            </a:r>
          </a:p>
          <a:p>
            <a:r>
              <a:rPr lang="ru-RU" b="1" dirty="0" smtClean="0">
                <a:solidFill>
                  <a:schemeClr val="accent1">
                    <a:lumMod val="75000"/>
                  </a:schemeClr>
                </a:solidFill>
              </a:rPr>
              <a:t>преподаватель ДШИ №12 г. </a:t>
            </a:r>
            <a:r>
              <a:rPr lang="ru-RU" b="1" smtClean="0">
                <a:solidFill>
                  <a:schemeClr val="accent1">
                    <a:lumMod val="75000"/>
                  </a:schemeClr>
                </a:solidFill>
              </a:rPr>
              <a:t>Воронеж</a:t>
            </a:r>
            <a:endParaRPr lang="ru-RU" b="1" dirty="0" smtClean="0">
              <a:solidFill>
                <a:schemeClr val="accent1">
                  <a:lumMod val="75000"/>
                </a:schemeClr>
              </a:solidFill>
            </a:endParaRPr>
          </a:p>
          <a:p>
            <a:r>
              <a:rPr lang="ru-RU" b="1" dirty="0" smtClean="0">
                <a:solidFill>
                  <a:schemeClr val="accent1">
                    <a:lumMod val="75000"/>
                  </a:schemeClr>
                </a:solidFill>
              </a:rPr>
              <a:t>Барыбина О.Ю.</a:t>
            </a:r>
            <a:endParaRPr lang="ru-RU" b="1" dirty="0">
              <a:solidFill>
                <a:schemeClr val="accent1">
                  <a:lumMod val="75000"/>
                </a:schemeClr>
              </a:solidFill>
            </a:endParaRPr>
          </a:p>
        </p:txBody>
      </p:sp>
    </p:spTree>
    <p:extLst>
      <p:ext uri="{BB962C8B-B14F-4D97-AF65-F5344CB8AC3E}">
        <p14:creationId xmlns:p14="http://schemas.microsoft.com/office/powerpoint/2010/main" val="3428206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7283" y="379765"/>
            <a:ext cx="6172780" cy="895243"/>
          </a:xfrm>
        </p:spPr>
        <p:txBody>
          <a:bodyPr>
            <a:normAutofit/>
          </a:bodyPr>
          <a:lstStyle/>
          <a:p>
            <a:r>
              <a:rPr lang="ru-RU" sz="3200" dirty="0">
                <a:solidFill>
                  <a:schemeClr val="accent2"/>
                </a:solidFill>
              </a:rPr>
              <a:t>«Ковёр-самолёт» 1880г. </a:t>
            </a:r>
          </a:p>
        </p:txBody>
      </p:sp>
      <p:pic>
        <p:nvPicPr>
          <p:cNvPr id="6" name="Ковёр-самолёт.jpeg" descr="Ковёр-самолёт.jpeg"/>
          <p:cNvPicPr>
            <a:picLocks noChangeAspect="1"/>
          </p:cNvPicPr>
          <p:nvPr/>
        </p:nvPicPr>
        <p:blipFill>
          <a:blip r:embed="rId2">
            <a:extLst/>
          </a:blip>
          <a:stretch>
            <a:fillRect/>
          </a:stretch>
        </p:blipFill>
        <p:spPr>
          <a:xfrm>
            <a:off x="2165872" y="1422097"/>
            <a:ext cx="7955158" cy="5107774"/>
          </a:xfrm>
          <a:prstGeom prst="rect">
            <a:avLst/>
          </a:prstGeom>
          <a:ln w="12700">
            <a:miter lim="400000"/>
          </a:ln>
        </p:spPr>
      </p:pic>
    </p:spTree>
    <p:extLst>
      <p:ext uri="{BB962C8B-B14F-4D97-AF65-F5344CB8AC3E}">
        <p14:creationId xmlns:p14="http://schemas.microsoft.com/office/powerpoint/2010/main" val="1406056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21251" y="244699"/>
            <a:ext cx="6116051" cy="6336405"/>
          </a:xfrm>
        </p:spPr>
        <p:txBody>
          <a:bodyPr>
            <a:noAutofit/>
          </a:bodyPr>
          <a:lstStyle/>
          <a:p>
            <a:pPr marL="0" indent="0">
              <a:buNone/>
            </a:pPr>
            <a:r>
              <a:rPr lang="en-US" sz="2400" dirty="0" smtClean="0">
                <a:solidFill>
                  <a:schemeClr val="accent2"/>
                </a:solidFill>
              </a:rPr>
              <a:t>             </a:t>
            </a:r>
            <a:r>
              <a:rPr lang="ru-RU" sz="2400" dirty="0" smtClean="0">
                <a:solidFill>
                  <a:schemeClr val="accent2"/>
                </a:solidFill>
              </a:rPr>
              <a:t>«</a:t>
            </a:r>
            <a:r>
              <a:rPr lang="ru-RU" sz="2400" dirty="0">
                <a:solidFill>
                  <a:schemeClr val="accent2"/>
                </a:solidFill>
              </a:rPr>
              <a:t>Алёнушка» 1881г. </a:t>
            </a:r>
            <a:endParaRPr lang="en-US" sz="2400" dirty="0" smtClean="0">
              <a:solidFill>
                <a:schemeClr val="accent2"/>
              </a:solidFill>
            </a:endParaRPr>
          </a:p>
          <a:p>
            <a:pPr marL="0" indent="0">
              <a:buNone/>
            </a:pPr>
            <a:r>
              <a:rPr lang="ru-RU" sz="2400" dirty="0" smtClean="0">
                <a:solidFill>
                  <a:schemeClr val="accent2"/>
                </a:solidFill>
              </a:rPr>
              <a:t>Аленушка</a:t>
            </a:r>
            <a:r>
              <a:rPr lang="ru-RU" sz="2400" dirty="0">
                <a:solidFill>
                  <a:schemeClr val="accent2"/>
                </a:solidFill>
              </a:rPr>
              <a:t>, печальная девочка у пруда, - одна из любимых всеми картин В</a:t>
            </a:r>
            <a:r>
              <a:rPr lang="ru-RU" sz="2400" dirty="0" smtClean="0">
                <a:solidFill>
                  <a:schemeClr val="accent2"/>
                </a:solidFill>
              </a:rPr>
              <a:t>.</a:t>
            </a:r>
            <a:r>
              <a:rPr lang="en-US" sz="2400" dirty="0" smtClean="0">
                <a:solidFill>
                  <a:schemeClr val="accent2"/>
                </a:solidFill>
              </a:rPr>
              <a:t> </a:t>
            </a:r>
            <a:r>
              <a:rPr lang="ru-RU" sz="2400" dirty="0" smtClean="0">
                <a:solidFill>
                  <a:schemeClr val="accent2"/>
                </a:solidFill>
              </a:rPr>
              <a:t>Васнецова</a:t>
            </a:r>
            <a:r>
              <a:rPr lang="ru-RU" sz="2400" dirty="0">
                <a:solidFill>
                  <a:schemeClr val="accent2"/>
                </a:solidFill>
              </a:rPr>
              <a:t>. Художник удачно использует сказочный сюжет, чтобы раскрыть сложный и неоднозначный русский характер. Грусть девочки очень взрослая. Печаль в ее глазах граничит с отчаянием. Неубранные рыжие волосы, темные глаза, нежные губы – формируют легко читаемый образ ребенка с трудной судьбой. В Аленушке совсем нет ничего сказочного, фантастического.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2977" y="151408"/>
            <a:ext cx="4416158" cy="6549387"/>
          </a:xfrm>
          <a:prstGeom prst="rect">
            <a:avLst/>
          </a:prstGeom>
        </p:spPr>
      </p:pic>
    </p:spTree>
    <p:extLst>
      <p:ext uri="{BB962C8B-B14F-4D97-AF65-F5344CB8AC3E}">
        <p14:creationId xmlns:p14="http://schemas.microsoft.com/office/powerpoint/2010/main" val="3908041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9214" y="188770"/>
            <a:ext cx="4192038" cy="648357"/>
          </a:xfrm>
        </p:spPr>
        <p:txBody>
          <a:bodyPr/>
          <a:lstStyle/>
          <a:p>
            <a:r>
              <a:rPr lang="ru-RU" dirty="0">
                <a:solidFill>
                  <a:schemeClr val="accent2"/>
                </a:solidFill>
              </a:rPr>
              <a:t>«Богатыри» 1898г</a:t>
            </a:r>
          </a:p>
        </p:txBody>
      </p:sp>
      <p:pic>
        <p:nvPicPr>
          <p:cNvPr id="4" name="Богатыри.jpeg" descr="Богатыри.jpeg"/>
          <p:cNvPicPr>
            <a:picLocks noGrp="1" noChangeAspect="1"/>
          </p:cNvPicPr>
          <p:nvPr>
            <p:ph idx="1"/>
          </p:nvPr>
        </p:nvPicPr>
        <p:blipFill>
          <a:blip r:embed="rId2">
            <a:extLst/>
          </a:blip>
          <a:stretch>
            <a:fillRect/>
          </a:stretch>
        </p:blipFill>
        <p:spPr>
          <a:xfrm>
            <a:off x="436865" y="929707"/>
            <a:ext cx="6918157" cy="5188619"/>
          </a:xfrm>
          <a:prstGeom prst="rect">
            <a:avLst/>
          </a:prstGeom>
          <a:ln w="12700">
            <a:miter lim="400000"/>
          </a:ln>
        </p:spPr>
      </p:pic>
      <p:sp>
        <p:nvSpPr>
          <p:cNvPr id="5" name="Прямоугольник 4"/>
          <p:cNvSpPr/>
          <p:nvPr/>
        </p:nvSpPr>
        <p:spPr>
          <a:xfrm>
            <a:off x="7497256" y="188770"/>
            <a:ext cx="4231105" cy="6463308"/>
          </a:xfrm>
          <a:prstGeom prst="rect">
            <a:avLst/>
          </a:prstGeom>
        </p:spPr>
        <p:txBody>
          <a:bodyPr wrap="square">
            <a:spAutoFit/>
          </a:bodyPr>
          <a:lstStyle/>
          <a:p>
            <a:r>
              <a:rPr lang="ru-RU" dirty="0" smtClean="0">
                <a:solidFill>
                  <a:schemeClr val="accent2"/>
                </a:solidFill>
              </a:rPr>
              <a:t>Картина Виктора Михайловича Васнецова "Богатыри" по праву считается настоящим народным шедевром и символом отечественного искусства. На картине "Богатыри" изображены три русских богатыря: Илья Муромец, Добрыня Никитич и Алёша Попович - знаменитые герои народных былин. Исполинские фигуры богатырей и их коней, расположенные на переднем плане картины, символизируют силу и мощь русского народа. Этому впечатлению способствуют и внушительные размеры картины. Над созданием этой картины художник работал почти 30 лет. Готовая картина была куплена </a:t>
            </a:r>
            <a:endParaRPr lang="en-US" dirty="0" smtClean="0">
              <a:solidFill>
                <a:schemeClr val="accent2"/>
              </a:solidFill>
            </a:endParaRPr>
          </a:p>
          <a:p>
            <a:r>
              <a:rPr lang="ru-RU" dirty="0" smtClean="0">
                <a:solidFill>
                  <a:schemeClr val="accent2"/>
                </a:solidFill>
              </a:rPr>
              <a:t>П.</a:t>
            </a:r>
            <a:r>
              <a:rPr lang="en-US" dirty="0" smtClean="0">
                <a:solidFill>
                  <a:schemeClr val="accent2"/>
                </a:solidFill>
              </a:rPr>
              <a:t> </a:t>
            </a:r>
            <a:r>
              <a:rPr lang="ru-RU" dirty="0" smtClean="0">
                <a:solidFill>
                  <a:schemeClr val="accent2"/>
                </a:solidFill>
              </a:rPr>
              <a:t>Третьяковым, и до сих пор она украшает Государственную Третьяковскую галерею в Москве.</a:t>
            </a:r>
            <a:endParaRPr lang="ru-RU" dirty="0">
              <a:solidFill>
                <a:schemeClr val="accent2"/>
              </a:solidFill>
            </a:endParaRPr>
          </a:p>
        </p:txBody>
      </p:sp>
    </p:spTree>
    <p:extLst>
      <p:ext uri="{BB962C8B-B14F-4D97-AF65-F5344CB8AC3E}">
        <p14:creationId xmlns:p14="http://schemas.microsoft.com/office/powerpoint/2010/main" val="3690397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7618" y="302138"/>
            <a:ext cx="8911687" cy="663777"/>
          </a:xfrm>
        </p:spPr>
        <p:txBody>
          <a:bodyPr>
            <a:normAutofit/>
          </a:bodyPr>
          <a:lstStyle/>
          <a:p>
            <a:r>
              <a:rPr lang="ru-RU" sz="3200" dirty="0">
                <a:solidFill>
                  <a:schemeClr val="accent2"/>
                </a:solidFill>
              </a:rPr>
              <a:t>«Царевна-лягушка» 1901 – 1918г. </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5232" y="1300810"/>
            <a:ext cx="7002379" cy="5251784"/>
          </a:xfrm>
        </p:spPr>
      </p:pic>
    </p:spTree>
    <p:extLst>
      <p:ext uri="{BB962C8B-B14F-4D97-AF65-F5344CB8AC3E}">
        <p14:creationId xmlns:p14="http://schemas.microsoft.com/office/powerpoint/2010/main" val="40869399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19707" y="335846"/>
            <a:ext cx="10419008" cy="6001643"/>
          </a:xfrm>
          <a:prstGeom prst="rect">
            <a:avLst/>
          </a:prstGeom>
        </p:spPr>
        <p:txBody>
          <a:bodyPr wrap="square">
            <a:spAutoFit/>
          </a:bodyPr>
          <a:lstStyle/>
          <a:p>
            <a:r>
              <a:rPr lang="en-US" sz="2400" dirty="0" smtClean="0">
                <a:solidFill>
                  <a:schemeClr val="accent2"/>
                </a:solidFill>
              </a:rPr>
              <a:t>      </a:t>
            </a:r>
            <a:r>
              <a:rPr lang="ru-RU" sz="2400" dirty="0" smtClean="0">
                <a:solidFill>
                  <a:schemeClr val="accent2"/>
                </a:solidFill>
              </a:rPr>
              <a:t>В конце 1890-х годов всё более заметное место в творчестве В. М. Васнецова занимает религиозная тема: им были выполнены работы во Владимирском соборе в Киеве и в храме Спаса на Крови в Санкт-Петербурге, акварельные рисунки и вообще подготовительные оригиналы стенной живописи для собора святого Владимира, росписи Храма Рождества Иоанна Предтечи на Пресне в Москве. Васнецов работал в коллективе художников, оформлявших интерьер храма-памятника Александра Невского в Софии. Более 10 лет Васнецов оформлял Владимирский собор в Киеве. В этом ему помогал М. Нестеров. Именно после окончания этой работы, Васнецова можно по праву назвать великим русским иконописцем. Всего было создано около 400 эскизов, расписано свыше 2000 квадратных метров. Собор освятили в 1896 году в присутствии императора Николая I и его семьи. После Владимирского собора художник расписывал храмы в Петербурге, Гусь-Хрустальном, Дармштадте, Варшаве</a:t>
            </a:r>
            <a:r>
              <a:rPr lang="en-US" sz="2400" dirty="0" smtClean="0">
                <a:solidFill>
                  <a:schemeClr val="accent2"/>
                </a:solidFill>
              </a:rPr>
              <a:t>/</a:t>
            </a:r>
            <a:endParaRPr lang="ru-RU" sz="2400" dirty="0">
              <a:solidFill>
                <a:schemeClr val="accent2"/>
              </a:solidFill>
            </a:endParaRPr>
          </a:p>
        </p:txBody>
      </p:sp>
    </p:spTree>
    <p:extLst>
      <p:ext uri="{BB962C8B-B14F-4D97-AF65-F5344CB8AC3E}">
        <p14:creationId xmlns:p14="http://schemas.microsoft.com/office/powerpoint/2010/main" val="1483149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1373" y="611231"/>
            <a:ext cx="8911687" cy="702414"/>
          </a:xfrm>
        </p:spPr>
        <p:txBody>
          <a:bodyPr>
            <a:normAutofit/>
          </a:bodyPr>
          <a:lstStyle/>
          <a:p>
            <a:r>
              <a:rPr lang="ru-RU" sz="3200" dirty="0">
                <a:solidFill>
                  <a:schemeClr val="accent2"/>
                </a:solidFill>
              </a:rPr>
              <a:t>Росписи Владимирского Собора в </a:t>
            </a:r>
            <a:r>
              <a:rPr lang="ru-RU" sz="3200" dirty="0" smtClean="0">
                <a:solidFill>
                  <a:schemeClr val="accent2"/>
                </a:solidFill>
              </a:rPr>
              <a:t>Киеве.</a:t>
            </a:r>
            <a:endParaRPr lang="ru-RU" sz="3200" dirty="0">
              <a:solidFill>
                <a:schemeClr val="accent2"/>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9821" y="1628161"/>
            <a:ext cx="9774789" cy="4137548"/>
          </a:xfrm>
        </p:spPr>
      </p:pic>
    </p:spTree>
    <p:extLst>
      <p:ext uri="{BB962C8B-B14F-4D97-AF65-F5344CB8AC3E}">
        <p14:creationId xmlns:p14="http://schemas.microsoft.com/office/powerpoint/2010/main" val="39909098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7875" y="624110"/>
            <a:ext cx="8529546" cy="5907501"/>
          </a:xfrm>
        </p:spPr>
      </p:pic>
    </p:spTree>
    <p:extLst>
      <p:ext uri="{BB962C8B-B14F-4D97-AF65-F5344CB8AC3E}">
        <p14:creationId xmlns:p14="http://schemas.microsoft.com/office/powerpoint/2010/main" val="983227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b="4080"/>
          <a:stretch/>
        </p:blipFill>
        <p:spPr>
          <a:xfrm>
            <a:off x="2324807" y="220475"/>
            <a:ext cx="8684696" cy="6206083"/>
          </a:xfrm>
        </p:spPr>
      </p:pic>
    </p:spTree>
    <p:extLst>
      <p:ext uri="{BB962C8B-B14F-4D97-AF65-F5344CB8AC3E}">
        <p14:creationId xmlns:p14="http://schemas.microsoft.com/office/powerpoint/2010/main" val="2993654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310" y="1790124"/>
            <a:ext cx="10247421" cy="4743093"/>
          </a:xfrm>
          <a:prstGeom prst="rect">
            <a:avLst/>
          </a:prstGeom>
        </p:spPr>
      </p:pic>
      <p:sp>
        <p:nvSpPr>
          <p:cNvPr id="5" name="Прямоугольник 4"/>
          <p:cNvSpPr/>
          <p:nvPr/>
        </p:nvSpPr>
        <p:spPr>
          <a:xfrm>
            <a:off x="566671" y="270457"/>
            <a:ext cx="11243255" cy="1077218"/>
          </a:xfrm>
          <a:prstGeom prst="rect">
            <a:avLst/>
          </a:prstGeom>
        </p:spPr>
        <p:txBody>
          <a:bodyPr wrap="square">
            <a:spAutoFit/>
          </a:bodyPr>
          <a:lstStyle/>
          <a:p>
            <a:pPr algn="ctr"/>
            <a:r>
              <a:rPr lang="ru-RU" sz="3200" dirty="0" smtClean="0">
                <a:solidFill>
                  <a:schemeClr val="accent2"/>
                </a:solidFill>
              </a:rPr>
              <a:t>Стенная роспись В.М. Васнецова в </a:t>
            </a:r>
            <a:endParaRPr lang="en-US" sz="3200" dirty="0" smtClean="0">
              <a:solidFill>
                <a:schemeClr val="accent2"/>
              </a:solidFill>
            </a:endParaRPr>
          </a:p>
          <a:p>
            <a:pPr algn="ctr"/>
            <a:r>
              <a:rPr lang="ru-RU" sz="3200" dirty="0" smtClean="0">
                <a:solidFill>
                  <a:schemeClr val="accent2"/>
                </a:solidFill>
              </a:rPr>
              <a:t>Свято-Владимирском соборе Киева. 1885–1895 гг.</a:t>
            </a:r>
            <a:endParaRPr lang="ru-RU" sz="3200" dirty="0">
              <a:solidFill>
                <a:schemeClr val="accent2"/>
              </a:solidFill>
            </a:endParaRPr>
          </a:p>
        </p:txBody>
      </p:sp>
    </p:spTree>
    <p:extLst>
      <p:ext uri="{BB962C8B-B14F-4D97-AF65-F5344CB8AC3E}">
        <p14:creationId xmlns:p14="http://schemas.microsoft.com/office/powerpoint/2010/main" val="419560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9555" y="115910"/>
            <a:ext cx="10560676" cy="6645498"/>
          </a:xfrm>
        </p:spPr>
        <p:txBody>
          <a:bodyPr>
            <a:noAutofit/>
          </a:bodyPr>
          <a:lstStyle/>
          <a:p>
            <a:pPr marL="0" indent="0">
              <a:buNone/>
            </a:pPr>
            <a:r>
              <a:rPr lang="en-US" sz="2400" dirty="0" smtClean="0">
                <a:solidFill>
                  <a:schemeClr val="accent2"/>
                </a:solidFill>
              </a:rPr>
              <a:t>   </a:t>
            </a:r>
            <a:r>
              <a:rPr lang="ru-RU" sz="2400" dirty="0" smtClean="0">
                <a:solidFill>
                  <a:schemeClr val="accent2"/>
                </a:solidFill>
              </a:rPr>
              <a:t>Виктор </a:t>
            </a:r>
            <a:r>
              <a:rPr lang="ru-RU" sz="2400" dirty="0">
                <a:solidFill>
                  <a:schemeClr val="accent2"/>
                </a:solidFill>
              </a:rPr>
              <a:t>Михайлович Васнецов родился 15 мая 1848 года в русском селе </a:t>
            </a:r>
            <a:r>
              <a:rPr lang="ru-RU" sz="2400" dirty="0" err="1">
                <a:solidFill>
                  <a:schemeClr val="accent2"/>
                </a:solidFill>
              </a:rPr>
              <a:t>Уржумского</a:t>
            </a:r>
            <a:r>
              <a:rPr lang="ru-RU" sz="2400" dirty="0">
                <a:solidFill>
                  <a:schemeClr val="accent2"/>
                </a:solidFill>
              </a:rPr>
              <a:t> уезда Вятской губернии, в семье православного священника. Учился в Вятском духовном училище, а затем в Вятской духовной семинарии. </a:t>
            </a:r>
            <a:endParaRPr lang="en-US" sz="2400" dirty="0" smtClean="0">
              <a:solidFill>
                <a:schemeClr val="accent2"/>
              </a:solidFill>
            </a:endParaRPr>
          </a:p>
          <a:p>
            <a:pPr marL="0" indent="0">
              <a:buNone/>
            </a:pPr>
            <a:r>
              <a:rPr lang="en-US" sz="2400" dirty="0" smtClean="0">
                <a:solidFill>
                  <a:schemeClr val="accent2"/>
                </a:solidFill>
              </a:rPr>
              <a:t>   </a:t>
            </a:r>
            <a:r>
              <a:rPr lang="ru-RU" sz="2400" dirty="0" smtClean="0">
                <a:solidFill>
                  <a:schemeClr val="accent2"/>
                </a:solidFill>
              </a:rPr>
              <a:t>С </a:t>
            </a:r>
            <a:r>
              <a:rPr lang="ru-RU" sz="2400" dirty="0">
                <a:solidFill>
                  <a:schemeClr val="accent2"/>
                </a:solidFill>
              </a:rPr>
              <a:t>благословения отца оставил семинарию с предпоследнего курса и уехал в Санкт-Петербург для поступления в Академию художеств. Учился живописи в Петербурге — сперва у И. Н. Крамского в Рисовальной школе общества поощрения художников, затем в Академии художеств. По окончании Академии ездил за границу. Выставлять свои работы начал с 1869 года, сначала участвуя в экспозициях Академии, потом — в </a:t>
            </a:r>
            <a:r>
              <a:rPr lang="ru-RU" sz="2400" dirty="0" smtClean="0">
                <a:solidFill>
                  <a:schemeClr val="accent2"/>
                </a:solidFill>
              </a:rPr>
              <a:t>выставках</a:t>
            </a:r>
            <a:r>
              <a:rPr lang="en-US" sz="2400" dirty="0" smtClean="0">
                <a:solidFill>
                  <a:schemeClr val="accent2"/>
                </a:solidFill>
              </a:rPr>
              <a:t> </a:t>
            </a:r>
            <a:r>
              <a:rPr lang="ru-RU" sz="2400" dirty="0" smtClean="0">
                <a:solidFill>
                  <a:schemeClr val="accent2"/>
                </a:solidFill>
              </a:rPr>
              <a:t>передвижников</a:t>
            </a:r>
            <a:r>
              <a:rPr lang="ru-RU" sz="2400" dirty="0">
                <a:solidFill>
                  <a:schemeClr val="accent2"/>
                </a:solidFill>
              </a:rPr>
              <a:t>. Был членом мамонтовского кружка в Абрамцеве. </a:t>
            </a:r>
            <a:endParaRPr lang="en-US" sz="2400" dirty="0" smtClean="0">
              <a:solidFill>
                <a:schemeClr val="accent2"/>
              </a:solidFill>
            </a:endParaRPr>
          </a:p>
          <a:p>
            <a:pPr marL="0" indent="0">
              <a:buNone/>
            </a:pPr>
            <a:r>
              <a:rPr lang="en-US" sz="2400" dirty="0" smtClean="0">
                <a:solidFill>
                  <a:schemeClr val="accent2"/>
                </a:solidFill>
              </a:rPr>
              <a:t>   </a:t>
            </a:r>
            <a:r>
              <a:rPr lang="ru-RU" sz="2400" dirty="0" smtClean="0">
                <a:solidFill>
                  <a:schemeClr val="accent2"/>
                </a:solidFill>
              </a:rPr>
              <a:t>В </a:t>
            </a:r>
            <a:r>
              <a:rPr lang="ru-RU" sz="2400" dirty="0">
                <a:solidFill>
                  <a:schemeClr val="accent2"/>
                </a:solidFill>
              </a:rPr>
              <a:t>1893 году Васнецов стал действительным членом Академии художеств. Виктор Васнецов скончался в Москве 23 июля 1926 года, на 79м году жизни</a:t>
            </a:r>
            <a:r>
              <a:rPr lang="ru-RU" sz="2400" dirty="0">
                <a:solidFill>
                  <a:schemeClr val="accent6">
                    <a:lumMod val="50000"/>
                  </a:schemeClr>
                </a:solidFill>
              </a:rPr>
              <a:t>.</a:t>
            </a:r>
          </a:p>
        </p:txBody>
      </p:sp>
    </p:spTree>
    <p:extLst>
      <p:ext uri="{BB962C8B-B14F-4D97-AF65-F5344CB8AC3E}">
        <p14:creationId xmlns:p14="http://schemas.microsoft.com/office/powerpoint/2010/main" val="2672943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11904" y="830776"/>
            <a:ext cx="7323221" cy="4154984"/>
          </a:xfrm>
          <a:prstGeom prst="rect">
            <a:avLst/>
          </a:prstGeom>
        </p:spPr>
        <p:txBody>
          <a:bodyPr wrap="square">
            <a:spAutoFit/>
          </a:bodyPr>
          <a:lstStyle/>
          <a:p>
            <a:r>
              <a:rPr lang="en-US" sz="2400" dirty="0" smtClean="0">
                <a:solidFill>
                  <a:schemeClr val="accent2"/>
                </a:solidFill>
              </a:rPr>
              <a:t>   </a:t>
            </a:r>
            <a:r>
              <a:rPr lang="ru-RU" sz="2400" dirty="0" smtClean="0">
                <a:solidFill>
                  <a:schemeClr val="accent2"/>
                </a:solidFill>
              </a:rPr>
              <a:t>В творчестве Васнецова ярко представлены разные жанры, ставшие этапами очень интересной эволюции: от </a:t>
            </a:r>
            <a:r>
              <a:rPr lang="ru-RU" sz="2400" dirty="0" err="1" smtClean="0">
                <a:solidFill>
                  <a:schemeClr val="accent2"/>
                </a:solidFill>
              </a:rPr>
              <a:t>бытописательства</a:t>
            </a:r>
            <a:r>
              <a:rPr lang="ru-RU" sz="2400" dirty="0" smtClean="0">
                <a:solidFill>
                  <a:schemeClr val="accent2"/>
                </a:solidFill>
              </a:rPr>
              <a:t> к сказке, от станковой живописи к монументальной, от приземлённости передвижников к прообразу стиля модерн. </a:t>
            </a:r>
            <a:r>
              <a:rPr lang="en-US" sz="2400" dirty="0" smtClean="0">
                <a:solidFill>
                  <a:schemeClr val="accent2"/>
                </a:solidFill>
              </a:rPr>
              <a:t>      </a:t>
            </a:r>
          </a:p>
          <a:p>
            <a:r>
              <a:rPr lang="en-US" sz="2400" dirty="0">
                <a:solidFill>
                  <a:schemeClr val="accent2"/>
                </a:solidFill>
              </a:rPr>
              <a:t> </a:t>
            </a:r>
            <a:r>
              <a:rPr lang="en-US" sz="2400" dirty="0" smtClean="0">
                <a:solidFill>
                  <a:schemeClr val="accent2"/>
                </a:solidFill>
              </a:rPr>
              <a:t>  </a:t>
            </a:r>
            <a:r>
              <a:rPr lang="ru-RU" sz="2400" dirty="0" smtClean="0">
                <a:solidFill>
                  <a:schemeClr val="accent2"/>
                </a:solidFill>
              </a:rPr>
              <a:t>На раннем этапе в работах Васнецова преобладали бытовые сюжеты, например в картинах «С квартиры на квартиру» (1876), «Военная телеграмма» (1878), «Книжная лавочка» (1876), «Балаганы в Париже» (1877). </a:t>
            </a:r>
            <a:endParaRPr lang="ru-RU" sz="2400" dirty="0">
              <a:solidFill>
                <a:schemeClr val="accent2"/>
              </a:solidFill>
            </a:endParaRPr>
          </a:p>
        </p:txBody>
      </p:sp>
    </p:spTree>
    <p:extLst>
      <p:ext uri="{BB962C8B-B14F-4D97-AF65-F5344CB8AC3E}">
        <p14:creationId xmlns:p14="http://schemas.microsoft.com/office/powerpoint/2010/main" val="3784795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46647" y="1256337"/>
            <a:ext cx="4202672" cy="1866427"/>
          </a:xfrm>
        </p:spPr>
        <p:txBody>
          <a:bodyPr>
            <a:normAutofit/>
          </a:bodyPr>
          <a:lstStyle/>
          <a:p>
            <a:r>
              <a:rPr lang="ru-RU" sz="3200" dirty="0" smtClean="0">
                <a:solidFill>
                  <a:schemeClr val="accent2"/>
                </a:solidFill>
              </a:rPr>
              <a:t>В.М. Васнецов</a:t>
            </a:r>
            <a:br>
              <a:rPr lang="ru-RU" sz="3200" dirty="0" smtClean="0">
                <a:solidFill>
                  <a:schemeClr val="accent2"/>
                </a:solidFill>
              </a:rPr>
            </a:br>
            <a:r>
              <a:rPr lang="ru-RU" sz="3200" dirty="0" smtClean="0">
                <a:solidFill>
                  <a:schemeClr val="accent2"/>
                </a:solidFill>
              </a:rPr>
              <a:t> «Книжная лавочка»</a:t>
            </a:r>
            <a:endParaRPr lang="ru-RU" sz="3200" dirty="0">
              <a:solidFill>
                <a:schemeClr val="accent2"/>
              </a:solidFill>
            </a:endParaRPr>
          </a:p>
        </p:txBody>
      </p:sp>
      <p:pic>
        <p:nvPicPr>
          <p:cNvPr id="6" name="Книжная лавочка.jpeg" descr="Книжная лавочка.jpeg"/>
          <p:cNvPicPr>
            <a:picLocks noGrp="1" noChangeAspect="1"/>
          </p:cNvPicPr>
          <p:nvPr>
            <p:ph idx="1"/>
          </p:nvPr>
        </p:nvPicPr>
        <p:blipFill>
          <a:blip r:embed="rId2">
            <a:extLst/>
          </a:blip>
          <a:stretch>
            <a:fillRect/>
          </a:stretch>
        </p:blipFill>
        <p:spPr>
          <a:xfrm>
            <a:off x="1687561" y="171214"/>
            <a:ext cx="4853670" cy="6500232"/>
          </a:xfrm>
          <a:prstGeom prst="rect">
            <a:avLst/>
          </a:prstGeom>
          <a:ln w="12700">
            <a:miter lim="400000"/>
          </a:ln>
        </p:spPr>
      </p:pic>
    </p:spTree>
    <p:extLst>
      <p:ext uri="{BB962C8B-B14F-4D97-AF65-F5344CB8AC3E}">
        <p14:creationId xmlns:p14="http://schemas.microsoft.com/office/powerpoint/2010/main" val="2454990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239100"/>
            <a:ext cx="8911687" cy="1280890"/>
          </a:xfrm>
        </p:spPr>
        <p:txBody>
          <a:bodyPr>
            <a:normAutofit/>
          </a:bodyPr>
          <a:lstStyle/>
          <a:p>
            <a:r>
              <a:rPr lang="ru-RU" sz="3200" dirty="0" smtClean="0">
                <a:solidFill>
                  <a:schemeClr val="accent2"/>
                </a:solidFill>
              </a:rPr>
              <a:t>В.М. Васнецов « С квартиры на квартиру»</a:t>
            </a:r>
            <a:endParaRPr lang="ru-RU" sz="3200" dirty="0">
              <a:solidFill>
                <a:schemeClr val="accent2"/>
              </a:solidFill>
            </a:endParaRPr>
          </a:p>
        </p:txBody>
      </p:sp>
      <p:pic>
        <p:nvPicPr>
          <p:cNvPr id="4" name="С квартиры на квартиру.jpeg" descr="С квартиры на квартиру.jpeg"/>
          <p:cNvPicPr>
            <a:picLocks noGrp="1" noChangeAspect="1"/>
          </p:cNvPicPr>
          <p:nvPr>
            <p:ph idx="1"/>
          </p:nvPr>
        </p:nvPicPr>
        <p:blipFill>
          <a:blip r:embed="rId2">
            <a:extLst/>
          </a:blip>
          <a:stretch>
            <a:fillRect/>
          </a:stretch>
        </p:blipFill>
        <p:spPr>
          <a:xfrm>
            <a:off x="3389178" y="879545"/>
            <a:ext cx="6485020" cy="5717057"/>
          </a:xfrm>
          <a:prstGeom prst="rect">
            <a:avLst/>
          </a:prstGeom>
          <a:ln w="12700">
            <a:miter lim="400000"/>
          </a:ln>
        </p:spPr>
      </p:pic>
    </p:spTree>
    <p:extLst>
      <p:ext uri="{BB962C8B-B14F-4D97-AF65-F5344CB8AC3E}">
        <p14:creationId xmlns:p14="http://schemas.microsoft.com/office/powerpoint/2010/main" val="502956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19905" y="1335926"/>
            <a:ext cx="5647985" cy="1729246"/>
          </a:xfrm>
        </p:spPr>
        <p:txBody>
          <a:bodyPr>
            <a:noAutofit/>
          </a:bodyPr>
          <a:lstStyle/>
          <a:p>
            <a:r>
              <a:rPr lang="ru-RU" sz="3200" u="sng" dirty="0">
                <a:solidFill>
                  <a:schemeClr val="accent2"/>
                </a:solidFill>
                <a:hlinkClick r:id="rId2"/>
              </a:rPr>
              <a:t>В.М. Васнецов </a:t>
            </a:r>
            <a:r>
              <a:rPr lang="ru-RU" sz="3200" u="sng" dirty="0" smtClean="0">
                <a:solidFill>
                  <a:schemeClr val="accent2"/>
                </a:solidFill>
                <a:hlinkClick r:id="rId2"/>
              </a:rPr>
              <a:t>«Акробаты» </a:t>
            </a:r>
            <a:r>
              <a:rPr lang="ru-RU" sz="3200" dirty="0" smtClean="0">
                <a:solidFill>
                  <a:schemeClr val="accent2"/>
                </a:solidFill>
                <a:hlinkClick r:id="rId2"/>
              </a:rPr>
              <a:t/>
            </a:r>
            <a:br>
              <a:rPr lang="ru-RU" sz="3200" dirty="0" smtClean="0">
                <a:solidFill>
                  <a:schemeClr val="accent2"/>
                </a:solidFill>
                <a:hlinkClick r:id="rId2"/>
              </a:rPr>
            </a:br>
            <a:r>
              <a:rPr lang="ru-RU" sz="3200" dirty="0" smtClean="0">
                <a:solidFill>
                  <a:schemeClr val="accent2"/>
                </a:solidFill>
                <a:hlinkClick r:id="rId2"/>
              </a:rPr>
              <a:t>(</a:t>
            </a:r>
            <a:r>
              <a:rPr lang="ru-RU" sz="3200" dirty="0">
                <a:solidFill>
                  <a:schemeClr val="accent2"/>
                </a:solidFill>
                <a:hlinkClick r:id="rId2"/>
              </a:rPr>
              <a:t>На празднике в </a:t>
            </a:r>
            <a:r>
              <a:rPr lang="ru-RU" sz="3200" dirty="0" smtClean="0">
                <a:solidFill>
                  <a:schemeClr val="accent2"/>
                </a:solidFill>
                <a:hlinkClick r:id="rId2"/>
              </a:rPr>
              <a:t/>
            </a:r>
            <a:br>
              <a:rPr lang="ru-RU" sz="3200" dirty="0" smtClean="0">
                <a:solidFill>
                  <a:schemeClr val="accent2"/>
                </a:solidFill>
                <a:hlinkClick r:id="rId2"/>
              </a:rPr>
            </a:br>
            <a:r>
              <a:rPr lang="ru-RU" sz="3200" dirty="0" smtClean="0">
                <a:solidFill>
                  <a:schemeClr val="accent2"/>
                </a:solidFill>
                <a:hlinkClick r:id="rId2"/>
              </a:rPr>
              <a:t>окрестностях </a:t>
            </a:r>
            <a:r>
              <a:rPr lang="ru-RU" sz="3200" dirty="0">
                <a:solidFill>
                  <a:schemeClr val="accent2"/>
                </a:solidFill>
                <a:hlinkClick r:id="rId2"/>
              </a:rPr>
              <a:t>Парижа)</a:t>
            </a:r>
            <a:r>
              <a:rPr lang="ru-RU" sz="3200" dirty="0">
                <a:solidFill>
                  <a:schemeClr val="accent2"/>
                </a:solidFill>
              </a:rPr>
              <a:t/>
            </a:r>
            <a:br>
              <a:rPr lang="ru-RU" sz="3200" dirty="0">
                <a:solidFill>
                  <a:schemeClr val="accent2"/>
                </a:solidFill>
              </a:rPr>
            </a:br>
            <a:endParaRPr lang="ru-RU" sz="3200" dirty="0">
              <a:solidFill>
                <a:schemeClr val="accent2"/>
              </a:solidFill>
            </a:endParaRPr>
          </a:p>
        </p:txBody>
      </p:sp>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07512" y="154234"/>
            <a:ext cx="4254815" cy="6499230"/>
          </a:xfrm>
        </p:spPr>
      </p:pic>
    </p:spTree>
    <p:extLst>
      <p:ext uri="{BB962C8B-B14F-4D97-AF65-F5344CB8AC3E}">
        <p14:creationId xmlns:p14="http://schemas.microsoft.com/office/powerpoint/2010/main" val="1923052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4360014"/>
          </a:xfrm>
        </p:spPr>
        <p:txBody>
          <a:bodyPr>
            <a:normAutofit fontScale="90000"/>
          </a:bodyPr>
          <a:lstStyle/>
          <a:p>
            <a:r>
              <a:rPr lang="en-US" dirty="0" smtClean="0">
                <a:solidFill>
                  <a:schemeClr val="accent2"/>
                </a:solidFill>
              </a:rPr>
              <a:t>   </a:t>
            </a:r>
            <a:r>
              <a:rPr lang="ru-RU" dirty="0" smtClean="0">
                <a:solidFill>
                  <a:schemeClr val="accent2"/>
                </a:solidFill>
              </a:rPr>
              <a:t>Позже </a:t>
            </a:r>
            <a:r>
              <a:rPr lang="ru-RU" dirty="0">
                <a:solidFill>
                  <a:schemeClr val="accent2"/>
                </a:solidFill>
              </a:rPr>
              <a:t>главным направлением становится былинно-историческое. </a:t>
            </a:r>
            <a:r>
              <a:rPr lang="en-US" dirty="0" smtClean="0">
                <a:solidFill>
                  <a:schemeClr val="accent2"/>
                </a:solidFill>
              </a:rPr>
              <a:t/>
            </a:r>
            <a:br>
              <a:rPr lang="en-US" dirty="0" smtClean="0">
                <a:solidFill>
                  <a:schemeClr val="accent2"/>
                </a:solidFill>
              </a:rPr>
            </a:br>
            <a:r>
              <a:rPr lang="ru-RU" dirty="0" smtClean="0">
                <a:solidFill>
                  <a:schemeClr val="accent2"/>
                </a:solidFill>
              </a:rPr>
              <a:t>«</a:t>
            </a:r>
            <a:r>
              <a:rPr lang="ru-RU" dirty="0">
                <a:solidFill>
                  <a:schemeClr val="accent2"/>
                </a:solidFill>
              </a:rPr>
              <a:t>Я всегда был убежден, что… в сказках, песне, былине, драме сказывается весь цельный облик народа, внутренний и внешний, с прошлым и настоящим, а может быть, и будущим.» </a:t>
            </a:r>
            <a:r>
              <a:rPr lang="en-US" dirty="0" smtClean="0">
                <a:solidFill>
                  <a:schemeClr val="accent2"/>
                </a:solidFill>
              </a:rPr>
              <a:t/>
            </a:r>
            <a:br>
              <a:rPr lang="en-US" dirty="0" smtClean="0">
                <a:solidFill>
                  <a:schemeClr val="accent2"/>
                </a:solidFill>
              </a:rPr>
            </a:br>
            <a:r>
              <a:rPr lang="en-US" dirty="0">
                <a:solidFill>
                  <a:schemeClr val="accent2"/>
                </a:solidFill>
              </a:rPr>
              <a:t> </a:t>
            </a:r>
            <a:r>
              <a:rPr lang="en-US" dirty="0" smtClean="0">
                <a:solidFill>
                  <a:schemeClr val="accent2"/>
                </a:solidFill>
              </a:rPr>
              <a:t>                                               </a:t>
            </a:r>
            <a:r>
              <a:rPr lang="ru-RU" dirty="0" smtClean="0">
                <a:solidFill>
                  <a:schemeClr val="accent2"/>
                </a:solidFill>
              </a:rPr>
              <a:t>В.М</a:t>
            </a:r>
            <a:r>
              <a:rPr lang="ru-RU" dirty="0">
                <a:solidFill>
                  <a:schemeClr val="accent2"/>
                </a:solidFill>
              </a:rPr>
              <a:t>. Васнецов</a:t>
            </a:r>
          </a:p>
        </p:txBody>
      </p:sp>
    </p:spTree>
    <p:extLst>
      <p:ext uri="{BB962C8B-B14F-4D97-AF65-F5344CB8AC3E}">
        <p14:creationId xmlns:p14="http://schemas.microsoft.com/office/powerpoint/2010/main" val="3801347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9859" y="239100"/>
            <a:ext cx="10380371" cy="1280890"/>
          </a:xfrm>
        </p:spPr>
        <p:txBody>
          <a:bodyPr>
            <a:noAutofit/>
          </a:bodyPr>
          <a:lstStyle/>
          <a:p>
            <a:r>
              <a:rPr lang="ru-RU" sz="3200" dirty="0">
                <a:solidFill>
                  <a:schemeClr val="accent2"/>
                </a:solidFill>
              </a:rPr>
              <a:t>«Богатырь» 1870г</a:t>
            </a:r>
            <a:r>
              <a:rPr lang="ru-RU" sz="3200" dirty="0" smtClean="0">
                <a:solidFill>
                  <a:schemeClr val="accent2"/>
                </a:solidFill>
              </a:rPr>
              <a:t>.( Эскиз) </a:t>
            </a:r>
            <a:r>
              <a:rPr lang="en-US" sz="3200" dirty="0" smtClean="0">
                <a:solidFill>
                  <a:schemeClr val="accent2"/>
                </a:solidFill>
              </a:rPr>
              <a:t/>
            </a:r>
            <a:br>
              <a:rPr lang="en-US" sz="3200" dirty="0" smtClean="0">
                <a:solidFill>
                  <a:schemeClr val="accent2"/>
                </a:solidFill>
              </a:rPr>
            </a:br>
            <a:r>
              <a:rPr lang="ru-RU" sz="3200" dirty="0" smtClean="0">
                <a:solidFill>
                  <a:schemeClr val="accent2"/>
                </a:solidFill>
              </a:rPr>
              <a:t>Перед </a:t>
            </a:r>
            <a:r>
              <a:rPr lang="ru-RU" sz="3200" dirty="0">
                <a:solidFill>
                  <a:schemeClr val="accent2"/>
                </a:solidFill>
              </a:rPr>
              <a:t>нами русский богатырь на боевом коне. </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7475" y="1306466"/>
            <a:ext cx="7158789" cy="5430806"/>
          </a:xfrm>
        </p:spPr>
      </p:pic>
    </p:spTree>
    <p:extLst>
      <p:ext uri="{BB962C8B-B14F-4D97-AF65-F5344CB8AC3E}">
        <p14:creationId xmlns:p14="http://schemas.microsoft.com/office/powerpoint/2010/main" val="3715595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223" y="147592"/>
            <a:ext cx="9856116" cy="1280890"/>
          </a:xfrm>
        </p:spPr>
        <p:txBody>
          <a:bodyPr>
            <a:normAutofit/>
          </a:bodyPr>
          <a:lstStyle/>
          <a:p>
            <a:r>
              <a:rPr lang="ru-RU" sz="3200" dirty="0">
                <a:solidFill>
                  <a:schemeClr val="accent2"/>
                </a:solidFill>
              </a:rPr>
              <a:t>«После побоища Игоря Святославовича с </a:t>
            </a:r>
            <a:r>
              <a:rPr lang="en-US" sz="3200" dirty="0" smtClean="0">
                <a:solidFill>
                  <a:schemeClr val="accent2"/>
                </a:solidFill>
              </a:rPr>
              <a:t>    </a:t>
            </a:r>
            <a:br>
              <a:rPr lang="en-US" sz="3200" dirty="0" smtClean="0">
                <a:solidFill>
                  <a:schemeClr val="accent2"/>
                </a:solidFill>
              </a:rPr>
            </a:br>
            <a:r>
              <a:rPr lang="en-US" sz="3200" dirty="0">
                <a:solidFill>
                  <a:schemeClr val="accent2"/>
                </a:solidFill>
              </a:rPr>
              <a:t> </a:t>
            </a:r>
            <a:r>
              <a:rPr lang="en-US" sz="3200" dirty="0" smtClean="0">
                <a:solidFill>
                  <a:schemeClr val="accent2"/>
                </a:solidFill>
              </a:rPr>
              <a:t>                                                   </a:t>
            </a:r>
            <a:r>
              <a:rPr lang="ru-RU" sz="3200" dirty="0" smtClean="0">
                <a:solidFill>
                  <a:schemeClr val="accent2"/>
                </a:solidFill>
              </a:rPr>
              <a:t>половцами</a:t>
            </a:r>
            <a:r>
              <a:rPr lang="ru-RU" sz="3200" dirty="0">
                <a:solidFill>
                  <a:schemeClr val="accent2"/>
                </a:solidFill>
              </a:rPr>
              <a:t>» 1880г. </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98031" y="1658398"/>
            <a:ext cx="8674769" cy="4491602"/>
          </a:xfrm>
        </p:spPr>
      </p:pic>
    </p:spTree>
    <p:extLst>
      <p:ext uri="{BB962C8B-B14F-4D97-AF65-F5344CB8AC3E}">
        <p14:creationId xmlns:p14="http://schemas.microsoft.com/office/powerpoint/2010/main" val="1609361502"/>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209</TotalTime>
  <Words>637</Words>
  <Application>Microsoft Office PowerPoint</Application>
  <PresentationFormat>Широкоэкранный</PresentationFormat>
  <Paragraphs>26</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Century Gothic</vt:lpstr>
      <vt:lpstr>Wingdings 3</vt:lpstr>
      <vt:lpstr>Легкий дым</vt:lpstr>
      <vt:lpstr>Виктор Михайлович Васнецов (1848 – 1926)</vt:lpstr>
      <vt:lpstr>Презентация PowerPoint</vt:lpstr>
      <vt:lpstr>Презентация PowerPoint</vt:lpstr>
      <vt:lpstr>В.М. Васнецов  «Книжная лавочка»</vt:lpstr>
      <vt:lpstr>В.М. Васнецов « С квартиры на квартиру»</vt:lpstr>
      <vt:lpstr>В.М. Васнецов «Акробаты»  (На празднике в  окрестностях Парижа) </vt:lpstr>
      <vt:lpstr>   Позже главным направлением становится былинно-историческое.  «Я всегда был убежден, что… в сказках, песне, былине, драме сказывается весь цельный облик народа, внутренний и внешний, с прошлым и настоящим, а может быть, и будущим.»                                                  В.М. Васнецов</vt:lpstr>
      <vt:lpstr>«Богатырь» 1870г.( Эскиз)  Перед нами русский богатырь на боевом коне. </vt:lpstr>
      <vt:lpstr>«После побоища Игоря Святославовича с                                                          половцами» 1880г. </vt:lpstr>
      <vt:lpstr>«Ковёр-самолёт» 1880г. </vt:lpstr>
      <vt:lpstr>Презентация PowerPoint</vt:lpstr>
      <vt:lpstr>«Богатыри» 1898г</vt:lpstr>
      <vt:lpstr>«Царевна-лягушка» 1901 – 1918г. </vt:lpstr>
      <vt:lpstr>Презентация PowerPoint</vt:lpstr>
      <vt:lpstr>Росписи Владимирского Собора в Киеве.</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Виктор Михайлович Васнецов (1848 – 1926)</dc:title>
  <dc:creator>User</dc:creator>
  <cp:lastModifiedBy>User</cp:lastModifiedBy>
  <cp:revision>15</cp:revision>
  <dcterms:created xsi:type="dcterms:W3CDTF">2023-04-24T07:29:46Z</dcterms:created>
  <dcterms:modified xsi:type="dcterms:W3CDTF">2023-05-11T08:17:30Z</dcterms:modified>
</cp:coreProperties>
</file>