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5143500" type="screen16x9"/>
  <p:notesSz cx="6858000" cy="9144000"/>
  <p:embeddedFontLst>
    <p:embeddedFont>
      <p:font typeface="Maven Pro" charset="0"/>
      <p:regular r:id="rId23"/>
      <p:bold r:id="rId24"/>
    </p:embeddedFont>
    <p:embeddedFont>
      <p:font typeface="Nunito" charset="-52"/>
      <p:regular r:id="rId25"/>
      <p:bold r:id="rId26"/>
      <p:italic r:id="rId27"/>
      <p:boldItalic r:id="rId28"/>
    </p:embeddedFont>
    <p:embeddedFont>
      <p:font typeface="Georgia" pitchFamily="18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7" d="100"/>
          <a:sy n="147" d="100"/>
        </p:scale>
        <p:origin x="-59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1c8c961c14a_1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1c8c961c14a_1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1c8c961c14a_1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1c8c961c14a_1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1c8c961c14a_1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1c8c961c14a_1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1c8c961c14a_1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1c8c961c14a_1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1c8c961c14a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1c8c961c14a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1c8c961c14a_1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1c8c961c14a_1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1c8c961c14a_1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1c8c961c14a_1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1c8c961c14a_1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1c8c961c14a_1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1c8c961c14a_1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1c8c961c14a_1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1c8c961c14a_1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1c8c961c14a_1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1c8c961c14a_0_3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1c8c961c14a_0_3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1c8c961c14a_1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1c8c961c14a_1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1c8c961c14a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1c8c961c14a_1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1c8c961c14a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1c8c961c14a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1c8c961c14a_1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1c8c961c14a_1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1c8c961c14a_1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1c8c961c14a_1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1c8c961c14a_1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1c8c961c14a_1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1c8c961c14a_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1c8c961c14a_1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1c8c961c14a_1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1c8c961c14a_1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3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7343003" y="4453711"/>
              <a:ext cx="316800" cy="688513"/>
              <a:chOff x="7343003" y="4453711"/>
              <a:chExt cx="316800" cy="688513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9" name="Google Shape;29;p2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0" name="Google Shape;30;p2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" name="Google Shape;32;p2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3" name="Google Shape;33;p2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name="adj1" fmla="val 8244818"/>
                  <a:gd name="adj2" fmla="val 16246175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6" name="Google Shape;36;p2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name="adj1" fmla="val 1937684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38" name="Google Shape;38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name="adj1" fmla="val 19376841"/>
                  <a:gd name="adj2" fmla="val 12313574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name="adj1" fmla="val 8801158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name="adj1" fmla="val 1255410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name="adj1" fmla="val 1937684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" name="Google Shape;46;p2"/>
          <p:cNvSpPr txBox="1">
            <a:spLocks noGrp="1"/>
          </p:cNvSpPr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2"/>
          <p:cNvSpPr txBox="1">
            <a:spLocks noGrp="1"/>
          </p:cNvSpPr>
          <p:nvPr>
            <p:ph type="subTitle" idx="1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1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11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" name="Google Shape;148;p11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4" name="Google Shape;154;p11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9" name="Google Shape;159;p11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3" name="Google Shape;163;p11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11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" name="Google Shape;169;p11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11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11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11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" name="Google Shape;174;p11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11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8" name="Google Shape;178;p11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11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11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4" name="Google Shape;184;p11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11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9" name="Google Shape;189;p11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11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4" name="Google Shape;194;p11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11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8" name="Google Shape;198;p11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11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11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8" name="Google Shape;208;p11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11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4" name="Google Shape;214;p11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11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11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11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11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11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3" name="Google Shape;223;p11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11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8" name="Google Shape;228;p11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11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4" name="Google Shape;234;p11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11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11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11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9" name="Google Shape;239;p11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11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11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11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3" name="Google Shape;243;p11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11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11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4" name="Google Shape;254;p11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11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9" name="Google Shape;259;p11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11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11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11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11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11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11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68" name="Google Shape;268;p11"/>
          <p:cNvSpPr txBox="1">
            <a:spLocks noGrp="1"/>
          </p:cNvSpPr>
          <p:nvPr>
            <p:ph type="title" hasCustomPrompt="1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1"/>
          <p:cNvSpPr txBox="1">
            <a:spLocks noGrp="1"/>
          </p:cNvSpPr>
          <p:nvPr>
            <p:ph type="body" idx="1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0" name="Google Shape;270;p1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3"/>
          <p:cNvGrpSpPr/>
          <p:nvPr/>
        </p:nvGrpSpPr>
        <p:grpSpPr>
          <a:xfrm>
            <a:off x="146769" y="3406"/>
            <a:ext cx="1233215" cy="1384535"/>
            <a:chOff x="146769" y="3406"/>
            <a:chExt cx="1233215" cy="1384535"/>
          </a:xfrm>
        </p:grpSpPr>
        <p:grpSp>
          <p:nvGrpSpPr>
            <p:cNvPr id="51" name="Google Shape;51;p3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2" name="Google Shape;52;p3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55" name="Google Shape;55;p3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" name="Google Shape;58;p3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59" name="Google Shape;59;p3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" name="Google Shape;63;p3"/>
          <p:cNvGrpSpPr/>
          <p:nvPr/>
        </p:nvGrpSpPr>
        <p:grpSpPr>
          <a:xfrm>
            <a:off x="6775084" y="2904008"/>
            <a:ext cx="2186148" cy="2239500"/>
            <a:chOff x="6775084" y="2904008"/>
            <a:chExt cx="2186148" cy="2239500"/>
          </a:xfrm>
        </p:grpSpPr>
        <p:grpSp>
          <p:nvGrpSpPr>
            <p:cNvPr id="64" name="Google Shape;64;p3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" name="Google Shape;67;p3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" name="Google Shape;71;p3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" name="Google Shape;76;p3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2" name="Google Shape;82;p3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3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86" name="Google Shape;86;p4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" name="Google Shape;88;p4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4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0" name="Google Shape;90;p4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" name="Google Shape;95;p5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5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7" name="Google Shape;97;p5"/>
          <p:cNvSpPr txBox="1">
            <a:spLocks noGrp="1"/>
          </p:cNvSpPr>
          <p:nvPr>
            <p:ph type="body" idx="2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5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" name="Google Shape;103;p6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6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" name="Google Shape;109;p7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7"/>
          <p:cNvSpPr txBox="1">
            <a:spLocks noGrp="1"/>
          </p:cNvSpPr>
          <p:nvPr>
            <p:ph type="body" idx="1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11" name="Google Shape;111;p7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>
            <a:off x="6866714" y="1306"/>
            <a:ext cx="2267451" cy="2601690"/>
            <a:chOff x="6790514" y="1306"/>
            <a:chExt cx="2267451" cy="2601690"/>
          </a:xfrm>
        </p:grpSpPr>
        <p:grpSp>
          <p:nvGrpSpPr>
            <p:cNvPr id="114" name="Google Shape;114;p8"/>
            <p:cNvGrpSpPr/>
            <p:nvPr/>
          </p:nvGrpSpPr>
          <p:grpSpPr>
            <a:xfrm>
              <a:off x="7067465" y="1306"/>
              <a:ext cx="1990500" cy="1990200"/>
              <a:chOff x="7067465" y="1306"/>
              <a:chExt cx="1990500" cy="1990200"/>
            </a:xfrm>
          </p:grpSpPr>
          <p:sp>
            <p:nvSpPr>
              <p:cNvPr id="115" name="Google Shape;115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name="adj1" fmla="val 19376841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8" name="Google Shape;118;p8"/>
            <p:cNvGrpSpPr/>
            <p:nvPr/>
          </p:nvGrpSpPr>
          <p:grpSpPr>
            <a:xfrm>
              <a:off x="8207126" y="1807996"/>
              <a:ext cx="795000" cy="795000"/>
              <a:chOff x="8207126" y="1807996"/>
              <a:chExt cx="795000" cy="795000"/>
            </a:xfrm>
          </p:grpSpPr>
          <p:sp>
            <p:nvSpPr>
              <p:cNvPr id="119" name="Google Shape;119;p8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2" name="Google Shape;122;p8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5" name="Google Shape;125;p8"/>
          <p:cNvSpPr txBox="1">
            <a:spLocks noGrp="1"/>
          </p:cNvSpPr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8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1" name="Google Shape;131;p9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subTitle" idx="1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2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34" name="Google Shape;134;p9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0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1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10"/>
          <p:cNvSpPr txBox="1">
            <a:spLocks noGrp="1"/>
          </p:cNvSpPr>
          <p:nvPr>
            <p:ph type="body" idx="1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40" name="Google Shape;140;p10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omentu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 xmlns:mc="http://schemas.openxmlformats.org/markup-compatibility/2006">
    <mc:Choice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 p14:dur="700">
        <p:push/>
      </p:transition>
    </mc:Choice>
    <mc:Fallback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 txBox="1">
            <a:spLocks noGrp="1"/>
          </p:cNvSpPr>
          <p:nvPr>
            <p:ph type="ctrTitle"/>
          </p:nvPr>
        </p:nvSpPr>
        <p:spPr>
          <a:xfrm>
            <a:off x="824000" y="1613825"/>
            <a:ext cx="68787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0">
                <a:latin typeface="Times New Roman"/>
                <a:ea typeface="Times New Roman"/>
                <a:cs typeface="Times New Roman"/>
                <a:sym typeface="Times New Roman"/>
              </a:rPr>
              <a:t>Мода XIX века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8" name="Google Shape;278;p13"/>
          <p:cNvSpPr txBox="1">
            <a:spLocks noGrp="1"/>
          </p:cNvSpPr>
          <p:nvPr>
            <p:ph type="subTitle" idx="1"/>
          </p:nvPr>
        </p:nvSpPr>
        <p:spPr>
          <a:xfrm>
            <a:off x="824000" y="3596300"/>
            <a:ext cx="4255500" cy="123510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i="1" dirty="0" smtClean="0"/>
              <a:t>Выполнила уч-ся отделения ДПИ</a:t>
            </a:r>
            <a:endParaRPr sz="1900"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i="1" dirty="0"/>
              <a:t>Шульгина </a:t>
            </a:r>
            <a:r>
              <a:rPr lang="ru" sz="1900" i="1" dirty="0" smtClean="0"/>
              <a:t>Анастасия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 i="1" dirty="0" smtClean="0"/>
              <a:t>П</a:t>
            </a:r>
            <a:r>
              <a:rPr lang="ru" sz="1900" i="1" dirty="0" smtClean="0"/>
              <a:t>реп. Кашежева А.В.</a:t>
            </a:r>
            <a:endParaRPr sz="1900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22"/>
          <p:cNvSpPr txBox="1">
            <a:spLocks noGrp="1"/>
          </p:cNvSpPr>
          <p:nvPr>
            <p:ph type="title"/>
          </p:nvPr>
        </p:nvSpPr>
        <p:spPr>
          <a:xfrm>
            <a:off x="1303800" y="163075"/>
            <a:ext cx="7030500" cy="143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Мужские шляпы в XIX веке</a:t>
            </a:r>
            <a:endParaRPr/>
          </a:p>
        </p:txBody>
      </p:sp>
      <p:pic>
        <p:nvPicPr>
          <p:cNvPr id="341" name="Google Shape;34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5800" y="815425"/>
            <a:ext cx="5445275" cy="4177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3"/>
          <p:cNvSpPr txBox="1">
            <a:spLocks noGrp="1"/>
          </p:cNvSpPr>
          <p:nvPr>
            <p:ph type="title"/>
          </p:nvPr>
        </p:nvSpPr>
        <p:spPr>
          <a:xfrm>
            <a:off x="1341425" y="225800"/>
            <a:ext cx="7030500" cy="12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Мужская обувь в XIX веке</a:t>
            </a:r>
            <a:endParaRPr/>
          </a:p>
        </p:txBody>
      </p:sp>
      <p:pic>
        <p:nvPicPr>
          <p:cNvPr id="347" name="Google Shape;347;p23"/>
          <p:cNvPicPr preferRelativeResize="0"/>
          <p:nvPr/>
        </p:nvPicPr>
        <p:blipFill rotWithShape="1">
          <a:blip r:embed="rId3">
            <a:alphaModFix/>
          </a:blip>
          <a:srcRect l="10687" t="13732" r="11132" b="13492"/>
          <a:stretch/>
        </p:blipFill>
        <p:spPr>
          <a:xfrm>
            <a:off x="1548625" y="1016150"/>
            <a:ext cx="6046750" cy="401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4"/>
          <p:cNvSpPr txBox="1">
            <a:spLocks noGrp="1"/>
          </p:cNvSpPr>
          <p:nvPr>
            <p:ph type="title"/>
          </p:nvPr>
        </p:nvSpPr>
        <p:spPr>
          <a:xfrm>
            <a:off x="1303800" y="388900"/>
            <a:ext cx="7030500" cy="12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Times New Roman"/>
                <a:ea typeface="Times New Roman"/>
                <a:cs typeface="Times New Roman"/>
                <a:sym typeface="Times New Roman"/>
              </a:rPr>
              <a:t>Женская мода в середине XIX веке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3" name="Google Shape;353;p24"/>
          <p:cNvSpPr txBox="1">
            <a:spLocks noGrp="1"/>
          </p:cNvSpPr>
          <p:nvPr>
            <p:ph type="body" idx="1"/>
          </p:nvPr>
        </p:nvSpPr>
        <p:spPr>
          <a:xfrm>
            <a:off x="1303800" y="1354875"/>
            <a:ext cx="7030500" cy="378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300">
                <a:solidFill>
                  <a:srgbClr val="242F33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Эпоха ампира закончилась, но мода на утонченную женственность еще жива, и в это десятилетие писком моды являются пышные юбки, которые, кстати, стали короче – всего до щиколотки – и рукава-буфы, показывающие изящество плеч и шеи. Чаще появляются вечерние платья с открытыми плечами. Талия всё ещё завышена, но уже не так сильно, как в предыдущие тридцать лет, вырезы становятся скромнее, и только преимущественно светлая расцветка остаётся неизменной. Потихоньку входят в моду рюши и кружева</a:t>
            </a:r>
            <a:r>
              <a:rPr lang="ru" sz="7900">
                <a:solidFill>
                  <a:srgbClr val="242F33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7900">
              <a:solidFill>
                <a:srgbClr val="242F33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7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457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615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0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101600" algn="l" rtl="0">
              <a:spcBef>
                <a:spcPts val="120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101600" algn="l" rtl="0">
              <a:spcBef>
                <a:spcPts val="0"/>
              </a:spcBef>
              <a:spcAft>
                <a:spcPts val="0"/>
              </a:spcAft>
              <a:buNone/>
            </a:pPr>
            <a:endParaRPr sz="2000" u="sng">
              <a:solidFill>
                <a:srgbClr val="BE1C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25"/>
          <p:cNvSpPr txBox="1">
            <a:spLocks noGrp="1"/>
          </p:cNvSpPr>
          <p:nvPr>
            <p:ph type="title"/>
          </p:nvPr>
        </p:nvSpPr>
        <p:spPr>
          <a:xfrm>
            <a:off x="3337000" y="2320850"/>
            <a:ext cx="2333400" cy="112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59" name="Google Shape;35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7850" y="219012"/>
            <a:ext cx="3774200" cy="470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2050" y="219000"/>
            <a:ext cx="3484301" cy="470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26"/>
          <p:cNvSpPr txBox="1">
            <a:spLocks noGrp="1"/>
          </p:cNvSpPr>
          <p:nvPr>
            <p:ph type="title"/>
          </p:nvPr>
        </p:nvSpPr>
        <p:spPr>
          <a:xfrm>
            <a:off x="1303800" y="426525"/>
            <a:ext cx="7030500" cy="117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Мужская одежда в середине XIX века</a:t>
            </a:r>
            <a:endParaRPr/>
          </a:p>
        </p:txBody>
      </p:sp>
      <p:sp>
        <p:nvSpPr>
          <p:cNvPr id="366" name="Google Shape;366;p26"/>
          <p:cNvSpPr txBox="1">
            <a:spLocks noGrp="1"/>
          </p:cNvSpPr>
          <p:nvPr>
            <p:ph type="body" idx="1"/>
          </p:nvPr>
        </p:nvSpPr>
        <p:spPr>
          <a:xfrm>
            <a:off x="1303800" y="1317250"/>
            <a:ext cx="7030500" cy="346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rgbClr val="33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2200">
                <a:solidFill>
                  <a:srgbClr val="33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Фраки стали светлых тонов, являлись повседневной одеждой. Их шили из тонкого сукна, а порой и из бархата. Новые модные цвета появлялись на сезон и сменялись другими, не менее модными. Стали появляться галстуки других цветов, кроме белого: черные, красные, цветные. </a:t>
            </a:r>
            <a:r>
              <a:rPr lang="ru" sz="2000">
                <a:solidFill>
                  <a:srgbClr val="33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Щеголи вместо одного жилета носили сразу три. </a:t>
            </a:r>
            <a:r>
              <a:rPr lang="ru" sz="2108">
                <a:solidFill>
                  <a:srgbClr val="33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Надевали черный бархатный, на него красный, а поверх — суконный черного цвета. Рукава фрака шили так, чтобы непременно виднелись манжеты рубашки, застегнутые запонками с бриллиантами или перламутровыми пуговками.</a:t>
            </a:r>
            <a:endParaRPr sz="2908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27"/>
          <p:cNvSpPr txBox="1">
            <a:spLocks noGrp="1"/>
          </p:cNvSpPr>
          <p:nvPr>
            <p:ph type="title"/>
          </p:nvPr>
        </p:nvSpPr>
        <p:spPr>
          <a:xfrm>
            <a:off x="4428425" y="2371025"/>
            <a:ext cx="2253300" cy="196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72" name="Google Shape;37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4700" y="152400"/>
            <a:ext cx="3636586" cy="483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31275" y="2746300"/>
            <a:ext cx="2157476" cy="224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31275" y="152400"/>
            <a:ext cx="2157475" cy="2691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28"/>
          <p:cNvSpPr txBox="1">
            <a:spLocks noGrp="1"/>
          </p:cNvSpPr>
          <p:nvPr>
            <p:ph type="title"/>
          </p:nvPr>
        </p:nvSpPr>
        <p:spPr>
          <a:xfrm>
            <a:off x="1303800" y="263450"/>
            <a:ext cx="7030500" cy="13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Женская мода в конце XIX веке</a:t>
            </a:r>
            <a:endParaRPr/>
          </a:p>
        </p:txBody>
      </p:sp>
      <p:sp>
        <p:nvSpPr>
          <p:cNvPr id="380" name="Google Shape;380;p28"/>
          <p:cNvSpPr txBox="1">
            <a:spLocks noGrp="1"/>
          </p:cNvSpPr>
          <p:nvPr>
            <p:ph type="body" idx="1"/>
          </p:nvPr>
        </p:nvSpPr>
        <p:spPr>
          <a:xfrm>
            <a:off x="1303800" y="1154150"/>
            <a:ext cx="7030500" cy="38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2000">
                <a:solidFill>
                  <a:srgbClr val="242F33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Из моды наконец выходят турнюры. Им на смену приходят юбки-колокольчики, свободно спадающие и расширяющиеся к низу. На смену турнюрам приходит другая, тоже диковатая мода – на рукава в стиле «баранья ножка», широкие у плеч, но сужающиеся к локтю. Количество мелких деталей тоже уменьшается. Неизменным в начале десятилетия остается туго затянутый корсет, однако к концу 1890-х и эта мода потихоньку начнет исчезать.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9"/>
          <p:cNvSpPr txBox="1">
            <a:spLocks noGrp="1"/>
          </p:cNvSpPr>
          <p:nvPr>
            <p:ph type="title"/>
          </p:nvPr>
        </p:nvSpPr>
        <p:spPr>
          <a:xfrm>
            <a:off x="3876450" y="3362100"/>
            <a:ext cx="878100" cy="12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.</a:t>
            </a:r>
            <a:endParaRPr/>
          </a:p>
        </p:txBody>
      </p:sp>
      <p:pic>
        <p:nvPicPr>
          <p:cNvPr id="386" name="Google Shape;38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9600" y="351275"/>
            <a:ext cx="4084650" cy="438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351275"/>
            <a:ext cx="3974949" cy="4386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0"/>
          <p:cNvSpPr txBox="1">
            <a:spLocks noGrp="1"/>
          </p:cNvSpPr>
          <p:nvPr>
            <p:ph type="title"/>
          </p:nvPr>
        </p:nvSpPr>
        <p:spPr>
          <a:xfrm>
            <a:off x="1303800" y="338725"/>
            <a:ext cx="7030500" cy="125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Мужская мода в конце XIX веке</a:t>
            </a:r>
            <a:endParaRPr/>
          </a:p>
        </p:txBody>
      </p:sp>
      <p:sp>
        <p:nvSpPr>
          <p:cNvPr id="393" name="Google Shape;393;p30"/>
          <p:cNvSpPr txBox="1">
            <a:spLocks noGrp="1"/>
          </p:cNvSpPr>
          <p:nvPr>
            <p:ph type="body" idx="1"/>
          </p:nvPr>
        </p:nvSpPr>
        <p:spPr>
          <a:xfrm>
            <a:off x="1303800" y="1229425"/>
            <a:ext cx="7030500" cy="330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95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Мужская одежда по-прежнему состоит из рубашки, куртки, брюк и жилета. В официальных случаях носится костюм из смокинга. Но все больше мужчина одет в непринужденную неформальную одежду, такую ​​как пиджак. Доска высока, и мужчина надевает галстук-бабочку или галстук. Волосы короткие с большими усами. На голове верхняя шляпа. У ног в основном зашнурованы туфли. Для мужчин тоже спортивная одежда модная: полосатые блейзеры, рубашки, брюки и коленные носки, а также плоские соломенные шляпы. Для вождения толстой куртки с защитными очками и колпачком</a:t>
            </a:r>
            <a:r>
              <a:rPr lang="ru" sz="145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7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1"/>
          <p:cNvSpPr txBox="1">
            <a:spLocks noGrp="1"/>
          </p:cNvSpPr>
          <p:nvPr>
            <p:ph type="title"/>
          </p:nvPr>
        </p:nvSpPr>
        <p:spPr>
          <a:xfrm>
            <a:off x="2442300" y="1635300"/>
            <a:ext cx="58578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.</a:t>
            </a:r>
            <a:endParaRPr/>
          </a:p>
        </p:txBody>
      </p:sp>
      <p:pic>
        <p:nvPicPr>
          <p:cNvPr id="399" name="Google Shape;39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43800" y="676700"/>
            <a:ext cx="2684650" cy="379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28450" y="676700"/>
            <a:ext cx="2650420" cy="379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4"/>
          <p:cNvSpPr txBox="1">
            <a:spLocks noGrp="1"/>
          </p:cNvSpPr>
          <p:nvPr>
            <p:ph type="title"/>
          </p:nvPr>
        </p:nvSpPr>
        <p:spPr>
          <a:xfrm>
            <a:off x="313625" y="106650"/>
            <a:ext cx="5093400" cy="472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Начало позапрошлого столетия знаменовало собой новую эру в мировой моде. Общество становится более динамичным, и в моду XIX века входят более демократичные платья и костюмы. Одной из </a:t>
            </a:r>
            <a:endParaRPr sz="2200" b="0" u="sng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законодательниц моды по-прежнему остается Франция.</a:t>
            </a:r>
            <a:endParaRPr sz="2200" b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84" name="Google Shape;28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2000" y="716925"/>
            <a:ext cx="3121800" cy="401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32"/>
          <p:cNvSpPr txBox="1">
            <a:spLocks noGrp="1"/>
          </p:cNvSpPr>
          <p:nvPr>
            <p:ph type="title"/>
          </p:nvPr>
        </p:nvSpPr>
        <p:spPr>
          <a:xfrm>
            <a:off x="815425" y="772725"/>
            <a:ext cx="7692900" cy="186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6000">
                <a:latin typeface="Times New Roman"/>
                <a:ea typeface="Times New Roman"/>
                <a:cs typeface="Times New Roman"/>
                <a:sym typeface="Times New Roman"/>
              </a:rPr>
              <a:t>Спасибо за внимание</a:t>
            </a:r>
            <a:endParaRPr sz="6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6" name="Google Shape;406;p32"/>
          <p:cNvSpPr txBox="1">
            <a:spLocks noGrp="1"/>
          </p:cNvSpPr>
          <p:nvPr>
            <p:ph type="body" idx="1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КОНЕЦ ПРЕЗЕНТАЦИИ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5"/>
          <p:cNvSpPr txBox="1">
            <a:spLocks noGrp="1"/>
          </p:cNvSpPr>
          <p:nvPr>
            <p:ph type="title"/>
          </p:nvPr>
        </p:nvSpPr>
        <p:spPr>
          <a:xfrm>
            <a:off x="1303800" y="338725"/>
            <a:ext cx="7030500" cy="125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Times New Roman"/>
                <a:ea typeface="Times New Roman"/>
                <a:cs typeface="Times New Roman"/>
                <a:sym typeface="Times New Roman"/>
              </a:rPr>
              <a:t>Женская мода в начале XIX веке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0" name="Google Shape;290;p15"/>
          <p:cNvSpPr txBox="1">
            <a:spLocks noGrp="1"/>
          </p:cNvSpPr>
          <p:nvPr>
            <p:ph type="body" idx="1"/>
          </p:nvPr>
        </p:nvSpPr>
        <p:spPr>
          <a:xfrm>
            <a:off x="1303800" y="1116525"/>
            <a:ext cx="7030500" cy="385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1016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0">
                <a:solidFill>
                  <a:srgbClr val="11111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В начале XIX веке женщины освободились от кринолинов и корсетов. И вздохнули полной грудью. </a:t>
            </a:r>
            <a:r>
              <a:rPr lang="ru" sz="8023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В женской моде становятся популярны платья в стиле ампир– глубоко декольтированные, с очень завышенной линией талии (практически под грудью) и коротким рукавом «фонарик».</a:t>
            </a:r>
            <a:r>
              <a:rPr lang="ru" sz="8023">
                <a:solidFill>
                  <a:srgbClr val="1E1E1E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Стиль ампир в искусстве и костюме связан с именем одного человека – Наполеон Бонапарт</a:t>
            </a:r>
            <a:endParaRPr sz="8023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1016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23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Длинный подол со струящимися складками переходил в шлейф. Ткань выбиралась тонкая, воздушная.</a:t>
            </a:r>
            <a:endParaRPr sz="8023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1016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23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Европе 19 века, в моде появляются платья в стиле ампир с длинным рукавом, уменьшается декольте. Используются более плотные и тяжелые ткани – бархат, шелк.</a:t>
            </a:r>
            <a:endParaRPr sz="8023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101600" algn="l" rtl="0">
              <a:spcBef>
                <a:spcPts val="0"/>
              </a:spcBef>
              <a:spcAft>
                <a:spcPts val="0"/>
              </a:spcAft>
              <a:buNone/>
            </a:pPr>
            <a:endParaRPr sz="4957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101600" algn="l" rtl="0">
              <a:spcBef>
                <a:spcPts val="0"/>
              </a:spcBef>
              <a:spcAft>
                <a:spcPts val="0"/>
              </a:spcAft>
              <a:buNone/>
            </a:pPr>
            <a:endParaRPr sz="1900" u="sng">
              <a:solidFill>
                <a:srgbClr val="BE1C22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10160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10160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101600" algn="l" rtl="0">
              <a:spcBef>
                <a:spcPts val="0"/>
              </a:spcBef>
              <a:spcAft>
                <a:spcPts val="0"/>
              </a:spcAft>
              <a:buNone/>
            </a:pPr>
            <a:endParaRPr sz="1200" u="sng">
              <a:solidFill>
                <a:srgbClr val="BE1C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10160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291" name="Google Shape;291;p15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6"/>
          <p:cNvSpPr txBox="1">
            <a:spLocks noGrp="1"/>
          </p:cNvSpPr>
          <p:nvPr>
            <p:ph type="title"/>
          </p:nvPr>
        </p:nvSpPr>
        <p:spPr>
          <a:xfrm>
            <a:off x="2483925" y="785100"/>
            <a:ext cx="4072500" cy="35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7" name="Google Shape;29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6475" y="351275"/>
            <a:ext cx="3625525" cy="4550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49525" y="351275"/>
            <a:ext cx="3625525" cy="4550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7"/>
          <p:cNvSpPr txBox="1">
            <a:spLocks noGrp="1"/>
          </p:cNvSpPr>
          <p:nvPr>
            <p:ph type="title"/>
          </p:nvPr>
        </p:nvSpPr>
        <p:spPr>
          <a:xfrm>
            <a:off x="1303800" y="414000"/>
            <a:ext cx="7030500" cy="11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Причёски в XIX века</a:t>
            </a:r>
            <a:endParaRPr/>
          </a:p>
        </p:txBody>
      </p:sp>
      <p:sp>
        <p:nvSpPr>
          <p:cNvPr id="304" name="Google Shape;304;p17"/>
          <p:cNvSpPr txBox="1">
            <a:spLocks noGrp="1"/>
          </p:cNvSpPr>
          <p:nvPr>
            <p:ph type="body" idx="1"/>
          </p:nvPr>
        </p:nvSpPr>
        <p:spPr>
          <a:xfrm>
            <a:off x="464175" y="1129050"/>
            <a:ext cx="4270200" cy="39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0000" lnSpcReduction="10000"/>
          </a:bodyPr>
          <a:lstStyle/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r>
              <a:rPr lang="ru" sz="3309">
                <a:solidFill>
                  <a:srgbClr val="242F33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В моде высокие прически с кудрями на висках, для украшения которых дамы часто используются нежные цветки, подчеркивающие легкость и женственность образов. В эти же десятилетия в женской моде появился по тем временам «диковинный зверь» - короткие стрижки с мелкими </a:t>
            </a:r>
            <a:r>
              <a:rPr lang="ru" sz="3006">
                <a:solidFill>
                  <a:srgbClr val="242F33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кудряшками.</a:t>
            </a:r>
            <a:endParaRPr sz="3006">
              <a:solidFill>
                <a:srgbClr val="242F33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305" name="Google Shape;305;p17"/>
          <p:cNvSpPr txBox="1">
            <a:spLocks noGrp="1"/>
          </p:cNvSpPr>
          <p:nvPr>
            <p:ph type="body" idx="2"/>
          </p:nvPr>
        </p:nvSpPr>
        <p:spPr>
          <a:xfrm>
            <a:off x="4903650" y="1129050"/>
            <a:ext cx="3430500" cy="340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306" name="Google Shape;30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1200" y="1015200"/>
            <a:ext cx="3755400" cy="395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8"/>
          <p:cNvSpPr txBox="1">
            <a:spLocks noGrp="1"/>
          </p:cNvSpPr>
          <p:nvPr>
            <p:ph type="title"/>
          </p:nvPr>
        </p:nvSpPr>
        <p:spPr>
          <a:xfrm>
            <a:off x="1303800" y="326175"/>
            <a:ext cx="7030500" cy="12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Женские шляпы в XIX веке</a:t>
            </a:r>
            <a:endParaRPr/>
          </a:p>
        </p:txBody>
      </p:sp>
      <p:pic>
        <p:nvPicPr>
          <p:cNvPr id="312" name="Google Shape;31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4700" y="1223350"/>
            <a:ext cx="2635375" cy="3543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71375" y="1223350"/>
            <a:ext cx="2794050" cy="3606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9"/>
          <p:cNvSpPr txBox="1">
            <a:spLocks noGrp="1"/>
          </p:cNvSpPr>
          <p:nvPr>
            <p:ph type="title"/>
          </p:nvPr>
        </p:nvSpPr>
        <p:spPr>
          <a:xfrm>
            <a:off x="1303800" y="338725"/>
            <a:ext cx="7030500" cy="125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42F33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Женская обувь в XIX веке</a:t>
            </a:r>
            <a:endParaRPr sz="41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9" name="Google Shape;319;p19"/>
          <p:cNvSpPr txBox="1">
            <a:spLocks noGrp="1"/>
          </p:cNvSpPr>
          <p:nvPr>
            <p:ph type="body" idx="1"/>
          </p:nvPr>
        </p:nvSpPr>
        <p:spPr>
          <a:xfrm>
            <a:off x="940875" y="4240250"/>
            <a:ext cx="3693000" cy="7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SzPts val="1018"/>
              <a:buNone/>
            </a:pPr>
            <a:r>
              <a:rPr lang="ru" sz="1587" i="1">
                <a:solidFill>
                  <a:srgbClr val="242F33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Розовая обувь – одна из гладкой кожи и две розовые атласные туфли</a:t>
            </a:r>
            <a:endParaRPr sz="1402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0" name="Google Shape;320;p19"/>
          <p:cNvSpPr txBox="1">
            <a:spLocks noGrp="1"/>
          </p:cNvSpPr>
          <p:nvPr>
            <p:ph type="body" idx="2"/>
          </p:nvPr>
        </p:nvSpPr>
        <p:spPr>
          <a:xfrm>
            <a:off x="4514775" y="4240250"/>
            <a:ext cx="4078800" cy="11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SzPts val="852"/>
              <a:buNone/>
            </a:pPr>
            <a:r>
              <a:rPr lang="ru" sz="1321" i="1">
                <a:solidFill>
                  <a:srgbClr val="242F33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Одна туфля с ремешком из французского серого атласа и две из синего – все вышитые</a:t>
            </a:r>
            <a:r>
              <a:rPr lang="ru" sz="862" i="1">
                <a:solidFill>
                  <a:srgbClr val="242F33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.</a:t>
            </a:r>
            <a:endParaRPr sz="707"/>
          </a:p>
        </p:txBody>
      </p:sp>
      <p:pic>
        <p:nvPicPr>
          <p:cNvPr id="321" name="Google Shape;321;p19"/>
          <p:cNvPicPr preferRelativeResize="0"/>
          <p:nvPr/>
        </p:nvPicPr>
        <p:blipFill rotWithShape="1">
          <a:blip r:embed="rId3">
            <a:alphaModFix/>
          </a:blip>
          <a:srcRect t="3660" r="7106" b="3437"/>
          <a:stretch/>
        </p:blipFill>
        <p:spPr>
          <a:xfrm>
            <a:off x="1303800" y="1116525"/>
            <a:ext cx="2459750" cy="3048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19"/>
          <p:cNvPicPr preferRelativeResize="0"/>
          <p:nvPr/>
        </p:nvPicPr>
        <p:blipFill rotWithShape="1">
          <a:blip r:embed="rId4">
            <a:alphaModFix/>
          </a:blip>
          <a:srcRect t="2933" b="2441"/>
          <a:stretch/>
        </p:blipFill>
        <p:spPr>
          <a:xfrm>
            <a:off x="5193700" y="1116525"/>
            <a:ext cx="2345925" cy="3048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0"/>
          <p:cNvSpPr txBox="1">
            <a:spLocks noGrp="1"/>
          </p:cNvSpPr>
          <p:nvPr>
            <p:ph type="title"/>
          </p:nvPr>
        </p:nvSpPr>
        <p:spPr>
          <a:xfrm>
            <a:off x="1303800" y="338725"/>
            <a:ext cx="7030500" cy="12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Times New Roman"/>
                <a:ea typeface="Times New Roman"/>
                <a:cs typeface="Times New Roman"/>
                <a:sym typeface="Times New Roman"/>
              </a:rPr>
              <a:t>Мужская мода в начале XIX века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8" name="Google Shape;328;p20"/>
          <p:cNvSpPr txBox="1">
            <a:spLocks noGrp="1"/>
          </p:cNvSpPr>
          <p:nvPr>
            <p:ph type="body" idx="1"/>
          </p:nvPr>
        </p:nvSpPr>
        <p:spPr>
          <a:xfrm>
            <a:off x="1303800" y="1179250"/>
            <a:ext cx="7030500" cy="387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935"/>
              <a:buNone/>
            </a:pPr>
            <a:r>
              <a:rPr lang="ru" sz="1120">
                <a:solidFill>
                  <a:srgbClr val="33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2000">
                <a:solidFill>
                  <a:srgbClr val="33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В начале XIX веке из мужской моды ушли роскошные материалы ярких расцветок и броские эксцентричные украшения. Всё внимание переносится на крой, который должен бы</a:t>
            </a:r>
            <a:r>
              <a:rPr lang="ru" sz="1985">
                <a:solidFill>
                  <a:srgbClr val="33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ть безупречен. Для главного предмета и повседневного, и праздничного гардероба того времени — фрака использовалось сукно высокого качества. Выбор цвета обуславливался обстоятельствами: тёмный (чаще всего синий) предназначался для вечера, светлый (серый) — для дневных выходов. Широко употреблялись для мужского костюма ткани чёрного, коричневого, зелёного цветов. Пуговицы к фраку были серебряными, фарфоровыми, иногда даже драгоценными, часто обтягивались тканью в цвет фрака.</a:t>
            </a:r>
            <a:endParaRPr sz="1985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1"/>
          <p:cNvSpPr txBox="1">
            <a:spLocks noGrp="1"/>
          </p:cNvSpPr>
          <p:nvPr>
            <p:ph type="title"/>
          </p:nvPr>
        </p:nvSpPr>
        <p:spPr>
          <a:xfrm>
            <a:off x="2659575" y="2044850"/>
            <a:ext cx="3407400" cy="84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34" name="Google Shape;33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7775" y="351275"/>
            <a:ext cx="3035925" cy="444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67059" y="351275"/>
            <a:ext cx="3206592" cy="4440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749</Words>
  <Application>Microsoft Office PowerPoint</Application>
  <PresentationFormat>Экран (16:9)</PresentationFormat>
  <Paragraphs>45</Paragraphs>
  <Slides>20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Times New Roman</vt:lpstr>
      <vt:lpstr>Maven Pro</vt:lpstr>
      <vt:lpstr>Nunito</vt:lpstr>
      <vt:lpstr>Georgia</vt:lpstr>
      <vt:lpstr>Momentum</vt:lpstr>
      <vt:lpstr>Мода XIX века</vt:lpstr>
      <vt:lpstr>Начало позапрошлого столетия знаменовало собой новую эру в мировой моде. Общество становится более динамичным, и в моду XIX века входят более демократичные платья и костюмы. Одной из  законодательниц моды по-прежнему остается Франция.  </vt:lpstr>
      <vt:lpstr>Женская мода в начале XIX веке</vt:lpstr>
      <vt:lpstr>Слайд 4</vt:lpstr>
      <vt:lpstr>Причёски в XIX века</vt:lpstr>
      <vt:lpstr>Женские шляпы в XIX веке</vt:lpstr>
      <vt:lpstr>Женская обувь в XIX веке</vt:lpstr>
      <vt:lpstr>Мужская мода в начале XIX века</vt:lpstr>
      <vt:lpstr>Слайд 9</vt:lpstr>
      <vt:lpstr>Мужские шляпы в XIX веке</vt:lpstr>
      <vt:lpstr>Мужская обувь в XIX веке</vt:lpstr>
      <vt:lpstr>Женская мода в середине XIX веке</vt:lpstr>
      <vt:lpstr>Слайд 13</vt:lpstr>
      <vt:lpstr>Мужская одежда в середине XIX века</vt:lpstr>
      <vt:lpstr>Слайд 15</vt:lpstr>
      <vt:lpstr>Женская мода в конце XIX веке</vt:lpstr>
      <vt:lpstr>.</vt:lpstr>
      <vt:lpstr>Мужская мода в конце XIX веке</vt:lpstr>
      <vt:lpstr>.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Мода XIX века</dc:title>
  <cp:lastModifiedBy>Aleksandra</cp:lastModifiedBy>
  <cp:revision>1</cp:revision>
  <dcterms:modified xsi:type="dcterms:W3CDTF">2023-01-14T06:56:53Z</dcterms:modified>
</cp:coreProperties>
</file>