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9" r:id="rId4"/>
    <p:sldId id="258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716" autoAdjust="0"/>
    <p:restoredTop sz="94660"/>
  </p:normalViewPr>
  <p:slideViewPr>
    <p:cSldViewPr snapToGrid="0">
      <p:cViewPr varScale="1">
        <p:scale>
          <a:sx n="58" d="100"/>
          <a:sy n="58" d="100"/>
        </p:scale>
        <p:origin x="78" y="1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DC92-04FD-4AC5-8C44-56855ABF78A9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B626-6E69-412D-8A5F-6C7530B9D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918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DC92-04FD-4AC5-8C44-56855ABF78A9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B626-6E69-412D-8A5F-6C7530B9D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07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DC92-04FD-4AC5-8C44-56855ABF78A9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B626-6E69-412D-8A5F-6C7530B9D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389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DC92-04FD-4AC5-8C44-56855ABF78A9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B626-6E69-412D-8A5F-6C7530B9D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78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DC92-04FD-4AC5-8C44-56855ABF78A9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B626-6E69-412D-8A5F-6C7530B9D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727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DC92-04FD-4AC5-8C44-56855ABF78A9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B626-6E69-412D-8A5F-6C7530B9D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975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DC92-04FD-4AC5-8C44-56855ABF78A9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B626-6E69-412D-8A5F-6C7530B9D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7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DC92-04FD-4AC5-8C44-56855ABF78A9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B626-6E69-412D-8A5F-6C7530B9D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914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DC92-04FD-4AC5-8C44-56855ABF78A9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B626-6E69-412D-8A5F-6C7530B9D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324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DC92-04FD-4AC5-8C44-56855ABF78A9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B626-6E69-412D-8A5F-6C7530B9D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697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DC92-04FD-4AC5-8C44-56855ABF78A9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DB626-6E69-412D-8A5F-6C7530B9D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866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BDC92-04FD-4AC5-8C44-56855ABF78A9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DB626-6E69-412D-8A5F-6C7530B9D9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21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03630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0871" y="474345"/>
            <a:ext cx="11836958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lt"/>
              </a:rPr>
              <a:t>СИМВОЛЫ ГОРОДА ВОРОНЕЖ И ВОРОНЕЖСКОЙ ОБЛАСТИ</a:t>
            </a:r>
          </a:p>
          <a:p>
            <a:pPr algn="ctr"/>
            <a:endParaRPr lang="ru-RU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j-lt"/>
            </a:endParaRPr>
          </a:p>
          <a:p>
            <a:pPr algn="ctr"/>
            <a:endParaRPr lang="ru-RU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j-lt"/>
            </a:endParaRPr>
          </a:p>
          <a:p>
            <a:pPr algn="ctr"/>
            <a:endParaRPr lang="ru-RU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j-lt"/>
            </a:endParaRPr>
          </a:p>
          <a:p>
            <a:pPr algn="r"/>
            <a:endParaRPr lang="ru-RU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j-lt"/>
            </a:endParaRPr>
          </a:p>
          <a:p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                                                                           </a:t>
            </a:r>
          </a:p>
          <a:p>
            <a:r>
              <a:rPr lang="ru-RU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                                                                           </a:t>
            </a:r>
            <a:r>
              <a:rPr lang="ru-RU" sz="2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+mj-lt"/>
              </a:rPr>
              <a:t>ПОДГОТОВИЛА ПРЕПОДАВАТЕЛЬ</a:t>
            </a:r>
          </a:p>
          <a:p>
            <a:r>
              <a:rPr lang="ru-RU" sz="2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+mj-lt"/>
              </a:rPr>
              <a:t>                                                                           КРАСАВИНА СВЕТЛАНА СТЕПАНОВНА</a:t>
            </a:r>
            <a:endParaRPr lang="ru-RU" sz="2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1828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3916" y="255181"/>
            <a:ext cx="11780875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Герб города Воронеж </a:t>
            </a:r>
          </a:p>
          <a:p>
            <a:pPr algn="r"/>
            <a:r>
              <a:rPr lang="ru-RU" sz="2600" b="1" dirty="0"/>
              <a:t>является официальным символом </a:t>
            </a:r>
          </a:p>
          <a:p>
            <a:pPr algn="r"/>
            <a:r>
              <a:rPr lang="ru-RU" sz="2600" b="1" dirty="0"/>
              <a:t>города Воронеж. </a:t>
            </a:r>
          </a:p>
          <a:p>
            <a:pPr algn="r"/>
            <a:r>
              <a:rPr lang="ru-RU" sz="2600" b="1" dirty="0"/>
              <a:t>Он составлен по правилам и </a:t>
            </a:r>
          </a:p>
          <a:p>
            <a:pPr algn="r"/>
            <a:r>
              <a:rPr lang="ru-RU" sz="2600" b="1" dirty="0"/>
              <a:t>соответствующим традициям геральдики </a:t>
            </a:r>
          </a:p>
          <a:p>
            <a:pPr algn="r"/>
            <a:r>
              <a:rPr lang="ru-RU" sz="2600" b="1" dirty="0"/>
              <a:t>и отражает исторические, </a:t>
            </a:r>
          </a:p>
          <a:p>
            <a:pPr algn="r"/>
            <a:r>
              <a:rPr lang="ru-RU" sz="2600" b="1" dirty="0"/>
              <a:t>культурные, социально-экономические, </a:t>
            </a:r>
          </a:p>
          <a:p>
            <a:pPr algn="r"/>
            <a:r>
              <a:rPr lang="ru-RU" sz="2600" b="1" dirty="0"/>
              <a:t>национальные и иные местные традиции. </a:t>
            </a:r>
          </a:p>
          <a:p>
            <a:pPr algn="r"/>
            <a:r>
              <a:rPr lang="ru-RU" sz="2600" b="1" dirty="0"/>
              <a:t>Устанавливаются три </a:t>
            </a:r>
            <a:r>
              <a:rPr lang="ru-RU" sz="2600" b="1" dirty="0" err="1"/>
              <a:t>равнодопустимых</a:t>
            </a:r>
            <a:r>
              <a:rPr lang="ru-RU" sz="2600" b="1" dirty="0"/>
              <a:t> </a:t>
            </a:r>
          </a:p>
          <a:p>
            <a:pPr algn="r"/>
            <a:r>
              <a:rPr lang="ru-RU" sz="2600" b="1" dirty="0"/>
              <a:t>                 версии герба города Воронеж: </a:t>
            </a:r>
            <a:r>
              <a:rPr lang="ru-RU" sz="2400" b="1" dirty="0"/>
              <a:t>	</a:t>
            </a:r>
          </a:p>
          <a:p>
            <a:pPr algn="r"/>
            <a:endParaRPr lang="ru-RU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                                   </a:t>
            </a:r>
          </a:p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                                                                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полный герб города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07" y="1737644"/>
            <a:ext cx="5741582" cy="498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36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8977" y="297712"/>
            <a:ext cx="46676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средний герб города –                               </a:t>
            </a:r>
          </a:p>
          <a:p>
            <a:pPr algn="ctr"/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  коронованный щит	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26372" y="297712"/>
            <a:ext cx="56139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малый герб города                                                                                                                      (гербовый щит без золотой короны и украшений)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22" y="1477925"/>
            <a:ext cx="3024054" cy="50823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7149" y="2850175"/>
            <a:ext cx="2964265" cy="371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91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5302" y="382772"/>
            <a:ext cx="1149379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Флаг города Воронеж  </a:t>
            </a:r>
          </a:p>
          <a:p>
            <a:pPr algn="ctr"/>
            <a:r>
              <a:rPr lang="ru-RU" sz="2600" b="1" dirty="0"/>
              <a:t>является официальным символом города, составлен на основании герба города Воронеж по правилам и соответствующим традициям геральдики и отражает исторические, культурные, социально-экономические, национальные и иные местные традиции. </a:t>
            </a:r>
            <a:r>
              <a:rPr lang="ru-RU" sz="2600" b="1" dirty="0">
                <a:latin typeface="+mj-lt"/>
              </a:rPr>
              <a:t>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82" y="3156520"/>
            <a:ext cx="5369442" cy="354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726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2606"/>
            <a:ext cx="12192000" cy="685745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5814" y="276447"/>
            <a:ext cx="1174897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Герб Воронежской области</a:t>
            </a:r>
          </a:p>
          <a:p>
            <a:pPr algn="r"/>
            <a:r>
              <a:rPr lang="ru-RU" sz="2000" b="1" dirty="0"/>
              <a:t>Герб является официальным символом Воронежской области.</a:t>
            </a:r>
          </a:p>
          <a:p>
            <a:pPr algn="r"/>
            <a:r>
              <a:rPr lang="ru-RU" sz="2000" b="1" dirty="0"/>
              <a:t>В червленом поле – выходящая справа сложенная </a:t>
            </a:r>
          </a:p>
          <a:p>
            <a:pPr algn="r"/>
            <a:r>
              <a:rPr lang="ru-RU" sz="2000" b="1" dirty="0"/>
              <a:t>из золотых крупных камней гора, </a:t>
            </a:r>
          </a:p>
          <a:p>
            <a:pPr algn="r"/>
            <a:r>
              <a:rPr lang="ru-RU" sz="2000" b="1" dirty="0"/>
              <a:t>на склоне которой – опрокинутый серебряный кувшин, </a:t>
            </a:r>
          </a:p>
          <a:p>
            <a:pPr algn="r"/>
            <a:r>
              <a:rPr lang="ru-RU" sz="2000" b="1" dirty="0"/>
              <a:t>изливающий серебряную воду. </a:t>
            </a:r>
          </a:p>
          <a:p>
            <a:pPr algn="r"/>
            <a:r>
              <a:rPr lang="ru-RU" sz="2000" b="1" dirty="0"/>
              <a:t>Щит увенчан золотой императорской короной. </a:t>
            </a:r>
          </a:p>
          <a:p>
            <a:pPr algn="r"/>
            <a:r>
              <a:rPr lang="ru-RU" sz="2000" b="1" dirty="0" err="1"/>
              <a:t>Щитодержатели</a:t>
            </a:r>
            <a:r>
              <a:rPr lang="ru-RU" sz="2000" b="1" dirty="0"/>
              <a:t> – серебряные воздевшие крылья и </a:t>
            </a:r>
          </a:p>
          <a:p>
            <a:pPr algn="r"/>
            <a:r>
              <a:rPr lang="ru-RU" sz="2000" b="1" dirty="0"/>
              <a:t>простирающие их от щита орлы с червлеными языками, </a:t>
            </a:r>
          </a:p>
          <a:p>
            <a:pPr algn="r"/>
            <a:r>
              <a:rPr lang="ru-RU" sz="2000" b="1" dirty="0"/>
              <a:t>золотыми лапами и клювами. </a:t>
            </a:r>
          </a:p>
          <a:p>
            <a:pPr algn="r"/>
            <a:r>
              <a:rPr lang="ru-RU" sz="2000" b="1" dirty="0"/>
              <a:t>Подножие – положенные накрест два золотых </a:t>
            </a:r>
          </a:p>
          <a:p>
            <a:pPr algn="r"/>
            <a:r>
              <a:rPr lang="ru-RU" sz="2000" b="1" dirty="0"/>
              <a:t>пушечных ствола,</a:t>
            </a:r>
          </a:p>
          <a:p>
            <a:pPr algn="r"/>
            <a:r>
              <a:rPr lang="ru-RU" sz="2000" b="1" dirty="0"/>
              <a:t> из жерл которых исходит червленое, </a:t>
            </a:r>
          </a:p>
          <a:p>
            <a:pPr algn="r"/>
            <a:r>
              <a:rPr lang="ru-RU" sz="2000" b="1" dirty="0"/>
              <a:t>окруженное серебряным дымом пламя. </a:t>
            </a:r>
          </a:p>
          <a:p>
            <a:pPr algn="r"/>
            <a:r>
              <a:rPr lang="ru-RU" sz="2000" b="1" dirty="0"/>
              <a:t>Снизу и по сторонам пушечные стволы окружены двумя </a:t>
            </a:r>
          </a:p>
          <a:p>
            <a:pPr algn="r"/>
            <a:r>
              <a:rPr lang="ru-RU" sz="2000" b="1" dirty="0"/>
              <a:t>золотыми дубовыми ветвями, соединенными черенками </a:t>
            </a:r>
          </a:p>
          <a:p>
            <a:r>
              <a:rPr lang="ru-RU" sz="2000" b="1" dirty="0"/>
              <a:t>                                                                                                  накрест под центром щита и расходящимися вниз и в                      </a:t>
            </a:r>
          </a:p>
          <a:p>
            <a:r>
              <a:rPr lang="ru-RU" sz="2000" b="1" dirty="0"/>
              <a:t>                                                                                                       стороны, и обвиты двумя лентами ордена Ленина.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05" y="2183980"/>
            <a:ext cx="4696248" cy="450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9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76447"/>
            <a:ext cx="12192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За основу герба Воронежской области взят исторический герб Воронежа, утвержденный Екатериной II </a:t>
            </a:r>
          </a:p>
          <a:p>
            <a:r>
              <a:rPr lang="ru-RU" b="1" dirty="0"/>
              <a:t>21 сентября 1781 года.</a:t>
            </a:r>
          </a:p>
          <a:p>
            <a:endParaRPr lang="ru-RU" b="1" dirty="0"/>
          </a:p>
          <a:p>
            <a:pPr algn="r"/>
            <a:r>
              <a:rPr lang="ru-RU" b="1" dirty="0"/>
              <a:t>Опрокинутый серебряный кувшин, изливающий серебряную воду, </a:t>
            </a:r>
          </a:p>
          <a:p>
            <a:pPr algn="r"/>
            <a:r>
              <a:rPr lang="ru-RU" b="1" dirty="0"/>
              <a:t>указывает на реку Воронеж, </a:t>
            </a:r>
          </a:p>
          <a:p>
            <a:pPr algn="r"/>
            <a:r>
              <a:rPr lang="ru-RU" b="1" dirty="0"/>
              <a:t>символизирует географическое положение области, </a:t>
            </a:r>
          </a:p>
          <a:p>
            <a:pPr algn="r"/>
            <a:r>
              <a:rPr lang="ru-RU" b="1" dirty="0"/>
              <a:t>а также место, где зародился Российский флот и </a:t>
            </a:r>
          </a:p>
          <a:p>
            <a:pPr algn="r"/>
            <a:r>
              <a:rPr lang="ru-RU" b="1" dirty="0"/>
              <a:t>откуда начался его поход в Мировой океан. </a:t>
            </a:r>
          </a:p>
          <a:p>
            <a:pPr algn="r"/>
            <a:endParaRPr lang="ru-RU" b="1" dirty="0"/>
          </a:p>
          <a:p>
            <a:pPr algn="r"/>
            <a:endParaRPr lang="ru-RU" b="1" dirty="0"/>
          </a:p>
          <a:p>
            <a:pPr algn="r"/>
            <a:endParaRPr lang="ru-RU" b="1" dirty="0"/>
          </a:p>
          <a:p>
            <a:pPr algn="r"/>
            <a:endParaRPr lang="ru-RU" b="1" dirty="0"/>
          </a:p>
          <a:p>
            <a:r>
              <a:rPr lang="ru-RU" b="1" dirty="0"/>
              <a:t>   </a:t>
            </a:r>
            <a:endParaRPr lang="en-US" b="1" dirty="0"/>
          </a:p>
          <a:p>
            <a:r>
              <a:rPr lang="ru-RU" b="1" dirty="0"/>
              <a:t> </a:t>
            </a:r>
            <a:r>
              <a:rPr lang="en-US" b="1" dirty="0"/>
              <a:t>  </a:t>
            </a:r>
            <a:r>
              <a:rPr lang="ru-RU" b="1" dirty="0"/>
              <a:t>Серебряный кувшин также является символом богатства и плодородия области.</a:t>
            </a:r>
          </a:p>
          <a:p>
            <a:r>
              <a:rPr lang="ru-RU" b="1" dirty="0"/>
              <a:t>Гора символизирует географические особенности Воронежской области, ее холмистый рельеф.</a:t>
            </a:r>
          </a:p>
          <a:p>
            <a:r>
              <a:rPr lang="ru-RU" b="1" dirty="0"/>
              <a:t>   Орлы в гербе заимствованы со знамени Петровского полка 1730 года.</a:t>
            </a:r>
          </a:p>
          <a:p>
            <a:r>
              <a:rPr lang="ru-RU" b="1" dirty="0"/>
              <a:t>Корона символизирует </a:t>
            </a:r>
            <a:r>
              <a:rPr lang="ru-RU" b="1" dirty="0" err="1"/>
              <a:t>державность</a:t>
            </a:r>
            <a:r>
              <a:rPr lang="ru-RU" b="1" dirty="0"/>
              <a:t> и единство субъектов Российской Федерации.</a:t>
            </a:r>
          </a:p>
          <a:p>
            <a:r>
              <a:rPr lang="ru-RU" b="1" dirty="0"/>
              <a:t>   Пушки в основании герба напоминают о трудовых и ратных подвигах жителей Воронежской области, </a:t>
            </a:r>
          </a:p>
          <a:p>
            <a:r>
              <a:rPr lang="ru-RU" b="1" dirty="0"/>
              <a:t>о вкладе предприятий области в укрепление оборонной мощи страны.</a:t>
            </a:r>
          </a:p>
          <a:p>
            <a:r>
              <a:rPr lang="ru-RU" b="1" dirty="0"/>
              <a:t>   Дубовые ветви указывают на мужество, силу и стойкость, проявленные жителями области в </a:t>
            </a:r>
          </a:p>
          <a:p>
            <a:r>
              <a:rPr lang="ru-RU" b="1" dirty="0"/>
              <a:t>годы Великой Отечественной войны.</a:t>
            </a:r>
          </a:p>
          <a:p>
            <a:r>
              <a:rPr lang="ru-RU" b="1" dirty="0"/>
              <a:t>   Две ленты ордена Ленина символизируют выдающиеся заслуги области, за которые она была награждена высшей наградой СССР – орденом Ленина (в 1935 и 1966 годах).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6998" y="2759449"/>
            <a:ext cx="2180491" cy="209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206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2651" y="255181"/>
            <a:ext cx="1177024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Красный цвет гербового щита – символ труда, </a:t>
            </a:r>
          </a:p>
          <a:p>
            <a:r>
              <a:rPr lang="ru-RU" sz="2800" b="1" dirty="0"/>
              <a:t>героизма и красоты.</a:t>
            </a:r>
          </a:p>
          <a:p>
            <a:endParaRPr lang="ru-RU" sz="2800" b="1" dirty="0"/>
          </a:p>
          <a:p>
            <a:r>
              <a:rPr lang="ru-RU" sz="2800" b="1" dirty="0"/>
              <a:t>Золото – символ урожая, света и духовности.</a:t>
            </a:r>
          </a:p>
          <a:p>
            <a:endParaRPr lang="ru-RU" sz="2800" b="1" dirty="0"/>
          </a:p>
          <a:p>
            <a:r>
              <a:rPr lang="ru-RU" sz="2800" b="1" dirty="0"/>
              <a:t>Серебро – символ великодушия.</a:t>
            </a:r>
          </a:p>
          <a:p>
            <a:endParaRPr lang="ru-RU" sz="2800" b="1" dirty="0"/>
          </a:p>
          <a:p>
            <a:pPr algn="r"/>
            <a:r>
              <a:rPr lang="ru-RU" sz="2800" b="1" dirty="0"/>
              <a:t>Герб Воронежской области установлен Законом Воронежской области </a:t>
            </a:r>
          </a:p>
          <a:p>
            <a:pPr algn="r"/>
            <a:r>
              <a:rPr lang="ru-RU" sz="2800" b="1" dirty="0"/>
              <a:t>№ 50-ОЗ от 5 июля 2005 года </a:t>
            </a:r>
          </a:p>
          <a:p>
            <a:pPr algn="r"/>
            <a:r>
              <a:rPr lang="ru-RU" sz="2800" b="1" dirty="0"/>
              <a:t>«Об официальной и иной символике в Воронежской области», принятым Воронежской областной Думой 30 мая 2005 года.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2971" y="334889"/>
            <a:ext cx="2082963" cy="199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41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71223" y="463639"/>
            <a:ext cx="1022582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6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rPr>
              <a:t>Флаг Воронежской области </a:t>
            </a:r>
          </a:p>
          <a:p>
            <a:pPr lvl="0" algn="r"/>
            <a:endParaRPr lang="ru-RU" sz="3200" b="1" dirty="0"/>
          </a:p>
          <a:p>
            <a:pPr lvl="0" algn="r"/>
            <a:endParaRPr lang="ru-RU" sz="3200" b="1" dirty="0"/>
          </a:p>
          <a:p>
            <a:pPr lvl="0" algn="r"/>
            <a:r>
              <a:rPr lang="ru-RU" sz="4000" b="1" dirty="0"/>
              <a:t>Композиция на флаге идентична </a:t>
            </a:r>
          </a:p>
          <a:p>
            <a:pPr lvl="0" algn="r"/>
            <a:r>
              <a:rPr lang="ru-RU" sz="4000" b="1" dirty="0"/>
              <a:t> композиции герба области.</a:t>
            </a:r>
            <a:r>
              <a:rPr lang="ru-RU" sz="6000" dirty="0"/>
              <a:t> </a:t>
            </a:r>
            <a:r>
              <a:rPr lang="ru-RU" sz="6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264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471</Words>
  <Application>Microsoft Office PowerPoint</Application>
  <PresentationFormat>Широкоэкранный</PresentationFormat>
  <Paragraphs>81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4</cp:lastModifiedBy>
  <cp:revision>23</cp:revision>
  <dcterms:created xsi:type="dcterms:W3CDTF">2022-11-12T19:30:41Z</dcterms:created>
  <dcterms:modified xsi:type="dcterms:W3CDTF">2022-11-17T09:17:32Z</dcterms:modified>
</cp:coreProperties>
</file>