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95" r:id="rId2"/>
    <p:sldId id="275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6" r:id="rId18"/>
    <p:sldId id="263" r:id="rId19"/>
    <p:sldId id="273" r:id="rId20"/>
    <p:sldId id="265" r:id="rId21"/>
    <p:sldId id="267" r:id="rId22"/>
    <p:sldId id="268" r:id="rId23"/>
    <p:sldId id="269" r:id="rId24"/>
    <p:sldId id="270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7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0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710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4713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32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00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157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699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4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99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75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4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4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5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02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11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FB621FB-F0EF-41F9-AD52-AEF6B6A5EA00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DBF7B-0616-4CF5-9BD9-12401BDB0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47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F%D0%BF%D0%BE%D0%BD%D0%B8%D1%8F" TargetMode="External"/><Relationship Id="rId13" Type="http://schemas.openxmlformats.org/officeDocument/2006/relationships/hyperlink" Target="https://ru.wikipedia.org/wiki/%D0%9F%D0%B5%D1%82%D1%80%D0%BE%D0%BF%D0%B0%D0%B2%D0%BB%D0%BE%D0%B2%D1%81%D0%BA_(%D0%B1%D1%80%D0%BE%D0%BD%D0%B5%D0%BD%D0%BE%D1%81%D0%B5%D1%86)" TargetMode="External"/><Relationship Id="rId3" Type="http://schemas.openxmlformats.org/officeDocument/2006/relationships/hyperlink" Target="https://ru.wikipedia.org/wiki/%D0%9F%D0%B0%D0%BB%D0%B5%D1%81%D1%82%D0%B8%D0%BD%D0%B0" TargetMode="External"/><Relationship Id="rId7" Type="http://schemas.openxmlformats.org/officeDocument/2006/relationships/hyperlink" Target="https://ru.wikipedia.org/wiki/%D0%9A%D1%83%D0%B1%D0%B0" TargetMode="External"/><Relationship Id="rId12" Type="http://schemas.openxmlformats.org/officeDocument/2006/relationships/hyperlink" Target="https://ru.wikipedia.org/wiki/%D0%9C%D0%B0%D0%BA%D0%B0%D1%80%D0%BE%D0%B2,_%D0%A1%D1%82%D0%B5%D0%BF%D0%B0%D0%BD_%D0%9E%D1%81%D0%B8%D0%BF%D0%BE%D0%B2%D0%B8%D1%87" TargetMode="External"/><Relationship Id="rId2" Type="http://schemas.openxmlformats.org/officeDocument/2006/relationships/hyperlink" Target="https://ru.wikipedia.org/wiki/%D0%A1%D0%B8%D1%80%D0%B8%D1%8F" TargetMode="Externa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A8%D0%90" TargetMode="External"/><Relationship Id="rId11" Type="http://schemas.openxmlformats.org/officeDocument/2006/relationships/hyperlink" Target="https://ru.wikipedia.org/wiki/1904_%D0%B3%D0%BE%D0%B4" TargetMode="External"/><Relationship Id="rId5" Type="http://schemas.openxmlformats.org/officeDocument/2006/relationships/hyperlink" Target="https://ru.wikipedia.org/wiki/%D0%A4%D0%B8%D0%BB%D0%B8%D0%BF%D0%BF%D0%B8%D0%BD%D1%81%D0%BA%D0%B8%D0%B5_%D0%BE%D1%81%D1%82%D1%80%D0%BE%D0%B2%D0%B0" TargetMode="External"/><Relationship Id="rId15" Type="http://schemas.openxmlformats.org/officeDocument/2006/relationships/image" Target="../media/image15.jpeg"/><Relationship Id="rId10" Type="http://schemas.openxmlformats.org/officeDocument/2006/relationships/hyperlink" Target="https://ru.wikipedia.org/wiki/13_%D0%B0%D0%BF%D1%80%D0%B5%D0%BB%D1%8F" TargetMode="External"/><Relationship Id="rId4" Type="http://schemas.openxmlformats.org/officeDocument/2006/relationships/hyperlink" Target="https://ru.wikipedia.org/wiki/%D0%A1%D0%BE%D0%BB%D0%BE%D0%B2%D0%B5%D1%86%D0%BA%D0%B8%D0%B5_%D0%BE%D1%81%D1%82%D1%80%D0%BE%D0%B2%D0%B0" TargetMode="External"/><Relationship Id="rId9" Type="http://schemas.openxmlformats.org/officeDocument/2006/relationships/hyperlink" Target="https://ru.wikipedia.org/wiki/%D0%A0%D1%83%D1%81%D1%81%D0%BA%D0%BE-%D1%8F%D0%BF%D0%BE%D0%BD%D1%81%D0%BA%D0%B0%D1%8F_%D0%B2%D0%BE%D0%B9%D0%BD%D0%B0" TargetMode="External"/><Relationship Id="rId14" Type="http://schemas.openxmlformats.org/officeDocument/2006/relationships/hyperlink" Target="https://ru.wikipedia.org/wiki/%D0%9F%D0%BE%D1%80%D1%82-%D0%90%D1%80%D1%82%D1%83%D1%8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5%D1%80%D0%B5%D1%89%D0%B0%D0%B3%D0%B8%D0%BD,_%D0%9D%D0%B8%D0%BA%D0%BE%D0%BB%D0%B0%D0%B9_%D0%92%D0%B0%D1%81%D0%B8%D0%BB%D1%8C%D0%B5%D0%B2%D0%B8%D1%87" TargetMode="External"/><Relationship Id="rId13" Type="http://schemas.openxmlformats.org/officeDocument/2006/relationships/hyperlink" Target="https://ru.wikipedia.org/wiki/%D0%96%D0%B5%D1%80%D0%BE%D0%BC,_%D0%96%D0%B0%D0%BD_%D0%9B%D0%B5%D0%BE%D0%BD" TargetMode="External"/><Relationship Id="rId3" Type="http://schemas.openxmlformats.org/officeDocument/2006/relationships/hyperlink" Target="https://ru.wikipedia.org/wiki/1842_%D0%B3%D0%BE%D0%B4" TargetMode="External"/><Relationship Id="rId7" Type="http://schemas.openxmlformats.org/officeDocument/2006/relationships/hyperlink" Target="https://ru.wikipedia.org/wiki/%D0%92%D0%B5%D1%80%D0%B5%D1%89%D0%B0%D0%B3%D0%B8%D0%BD,_%D0%90%D0%BB%D0%B5%D0%BA%D1%81%D0%B0%D0%BD%D0%B4%D1%80_%D0%92%D0%B0%D1%81%D0%B8%D0%BB%D1%8C%D0%B5%D0%B2%D0%B8%D1%87" TargetMode="External"/><Relationship Id="rId12" Type="http://schemas.openxmlformats.org/officeDocument/2006/relationships/hyperlink" Target="https://ru.wikipedia.org/wiki/%D0%9F%D0%B0%D1%80%D0%B8%D0%B6" TargetMode="External"/><Relationship Id="rId2" Type="http://schemas.openxmlformats.org/officeDocument/2006/relationships/hyperlink" Target="https://ru.wikipedia.org/wiki/26_%D0%BE%D0%BA%D1%82%D1%8F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/index.php?title=%D0%92%D0%B5%D1%80%D0%B5%D1%89%D0%B0%D0%B3%D0%B8%D0%BD,_%D0%A1%D0%B5%D1%80%D0%B3%D0%B5%D0%B9_%D0%92%D0%B0%D1%81%D0%B8%D0%BB%D1%8C%D0%B5%D0%B2%D0%B8%D1%87&amp;action=edit&amp;redlink=1" TargetMode="External"/><Relationship Id="rId11" Type="http://schemas.openxmlformats.org/officeDocument/2006/relationships/hyperlink" Target="https://ru.wikipedia.org/wiki/%D0%9A%D0%B0%D0%B2%D0%BA%D0%B0%D0%B7" TargetMode="External"/><Relationship Id="rId5" Type="http://schemas.openxmlformats.org/officeDocument/2006/relationships/hyperlink" Target="https://ru.wikipedia.org/wiki/%D0%92%D0%BE%D0%BB%D0%BE%D0%B3%D0%BE%D0%B4%D1%81%D0%BA%D0%B0%D1%8F_%D0%BE%D0%B1%D0%BB%D0%B0%D1%81%D1%82%D1%8C" TargetMode="External"/><Relationship Id="rId10" Type="http://schemas.openxmlformats.org/officeDocument/2006/relationships/hyperlink" Target="https://ru.wikipedia.org/wiki/%D0%98%D0%BC%D0%BF%D0%B5%D1%80%D0%B0%D1%82%D0%BE%D1%80%D1%81%D0%BA%D0%B0%D1%8F_%D0%90%D0%BA%D0%B0%D0%B4%D0%B5%D0%BC%D0%B8%D1%8F_%D1%85%D1%83%D0%B4%D0%BE%D0%B6%D0%B5%D1%81%D1%82%D0%B2" TargetMode="External"/><Relationship Id="rId4" Type="http://schemas.openxmlformats.org/officeDocument/2006/relationships/hyperlink" Target="https://ru.wikipedia.org/wiki/%D0%A7%D0%B5%D1%80%D0%B5%D0%BF%D0%BE%D0%B2%D0%B5%D1%86" TargetMode="External"/><Relationship Id="rId9" Type="http://schemas.openxmlformats.org/officeDocument/2006/relationships/hyperlink" Target="https://ru.wikipedia.org/wiki/%D0%9C%D0%BE%D1%80%D1%81%D0%BA%D0%BE%D0%B9_%D0%BA%D0%B0%D0%B4%D0%B5%D1%82%D1%81%D0%BA%D0%B8%D0%B9_%D0%BA%D0%BE%D1%80%D0%BF%D1%83%D1%81" TargetMode="Externa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1%80%D0%B5%D0%B4%D0%BD%D0%B5%D0%B0%D0%B7%D0%B8%D0%B0%D1%82%D1%81%D0%BA%D0%B8%D0%B5_%D0%B2%D0%BB%D0%B0%D0%B4%D0%B5%D0%BD%D0%B8%D1%8F_%D0%A0%D0%BE%D1%81%D1%81%D0%B8%D0%B9%D1%81%D0%BA%D0%BE%D0%B9_%D0%B8%D0%BC%D0%BF%D0%B5%D1%80%D0%B8%D0%B8#.D0.9F.D0.BE.D0.B4.D1.87.D0.B8.D0.BD.D0.B5.D0.BD.D0.B8.D0.B5_.D0.91.D1.83.D1.85.D0.B0.D1.80.D1.81.D0.BA.D0.BE.D0.B3.D0.BE_.D0.AD.D0.BC.D0.B8.D1.80.D0.B0.D1.82.D0.B0" TargetMode="External"/><Relationship Id="rId3" Type="http://schemas.openxmlformats.org/officeDocument/2006/relationships/hyperlink" Target="https://ru.wikipedia.org/wiki/%D0%A2%D1%83%D1%80%D0%BA%D0%B5%D1%81%D1%82%D0%B0%D0%BD%D1%81%D0%BA%D0%BE%D0%B5_%D0%B3%D0%B5%D0%BD%D0%B5%D1%80%D0%B0%D0%BB-%D0%B3%D1%83%D0%B1%D0%B5%D1%80%D0%BD%D0%B0%D1%82%D0%BE%D1%80%D1%81%D1%82%D0%B2%D0%BE" TargetMode="External"/><Relationship Id="rId7" Type="http://schemas.openxmlformats.org/officeDocument/2006/relationships/hyperlink" Target="https://ru.wikipedia.org/wiki/1868_%D0%B3%D0%BE%D0%B4" TargetMode="External"/><Relationship Id="rId2" Type="http://schemas.openxmlformats.org/officeDocument/2006/relationships/hyperlink" Target="https://ru.wikipedia.org/wiki/%D0%A1%D0%B0%D0%BD%D0%BA%D1%82-%D0%9F%D0%B5%D1%82%D0%B5%D1%80%D0%B1%D1%83%D1%80%D0%B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2_%D0%BC%D0%B0%D1%8F" TargetMode="External"/><Relationship Id="rId5" Type="http://schemas.openxmlformats.org/officeDocument/2006/relationships/hyperlink" Target="https://ru.wikipedia.org/wiki/%D0%A1%D0%B0%D0%BC%D0%B0%D1%80%D0%BA%D0%B0%D0%BD%D0%B4" TargetMode="External"/><Relationship Id="rId10" Type="http://schemas.openxmlformats.org/officeDocument/2006/relationships/image" Target="../media/image8.jpeg"/><Relationship Id="rId4" Type="http://schemas.openxmlformats.org/officeDocument/2006/relationships/hyperlink" Target="https://ru.wikipedia.org/wiki/%D0%9A%D0%B0%D1%83%D1%84%D0%BC%D0%B0%D0%BD,_%D0%9A%D0%BE%D0%BD%D1%81%D1%82%D0%B0%D0%BD%D1%82%D0%B8%D0%BD_%D0%9F%D0%B5%D1%82%D1%80%D0%BE%D0%B2%D0%B8%D1%87" TargetMode="External"/><Relationship Id="rId9" Type="http://schemas.openxmlformats.org/officeDocument/2006/relationships/hyperlink" Target="https://ru.wikipedia.org/wiki/%D0%9E%D1%80%D0%B4%D0%B5%D0%BD_%D0%A1%D0%B2%D1%8F%D1%82%D0%BE%D0%B3%D0%BE_%D0%93%D0%B5%D0%BE%D1%80%D0%B3%D0%B8%D1%8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8%D1%80%D0%B3%D0%B8%D0%B7%D0%B8%D1%8F" TargetMode="External"/><Relationship Id="rId13" Type="http://schemas.openxmlformats.org/officeDocument/2006/relationships/hyperlink" Target="https://ru.wikipedia.org/wiki/%D0%A2%D1%8F%D0%BD%D1%8C-%D0%A8%D0%B0%D0%BD%D1%8C" TargetMode="External"/><Relationship Id="rId18" Type="http://schemas.openxmlformats.org/officeDocument/2006/relationships/image" Target="../media/image9.jpeg"/><Relationship Id="rId3" Type="http://schemas.openxmlformats.org/officeDocument/2006/relationships/hyperlink" Target="https://ru.wikipedia.org/wiki/%D0%91%D1%83%D1%85%D0%B0%D1%80%D0%B0" TargetMode="External"/><Relationship Id="rId7" Type="http://schemas.openxmlformats.org/officeDocument/2006/relationships/hyperlink" Target="https://ru.wikipedia.org/wiki/%D0%A1%D0%B5%D0%BC%D0%B8%D1%80%D0%B5%D1%87%D1%8C%D0%B5" TargetMode="External"/><Relationship Id="rId12" Type="http://schemas.openxmlformats.org/officeDocument/2006/relationships/hyperlink" Target="https://ru.wikipedia.org/wiki/%D0%9D%D0%B0%D1%80%D1%8B%D0%BD" TargetMode="External"/><Relationship Id="rId17" Type="http://schemas.openxmlformats.org/officeDocument/2006/relationships/hyperlink" Target="https://ru.wikipedia.org/wiki/%D0%90%D0%BB%D0%B0%D1%82%D0%B0%D1%83_(%D0%B3%D0%BE%D1%80%D1%8B)" TargetMode="External"/><Relationship Id="rId2" Type="http://schemas.openxmlformats.org/officeDocument/2006/relationships/hyperlink" Target="https://ru.wikipedia.org/wiki/%D0%A2%D0%B0%D1%88%D0%BA%D0%B5%D0%BD%D1%82" TargetMode="External"/><Relationship Id="rId16" Type="http://schemas.openxmlformats.org/officeDocument/2006/relationships/hyperlink" Target="https://ru.wikipedia.org/wiki/%D0%90%D0%BB%D0%B0%D0%BA%D0%BE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B8%D0%B1%D0%B8%D1%80%D1%8C" TargetMode="External"/><Relationship Id="rId11" Type="http://schemas.openxmlformats.org/officeDocument/2006/relationships/hyperlink" Target="https://ru.wikipedia.org/wiki/%D0%98%D1%81%D1%81%D1%8B%D0%BA-%D0%9A%D1%83%D0%BB%D1%8C" TargetMode="External"/><Relationship Id="rId5" Type="http://schemas.openxmlformats.org/officeDocument/2006/relationships/hyperlink" Target="https://ru.wikipedia.org/wiki/%D0%A2%D1%83%D1%80%D0%BA%D0%B5%D1%81%D1%82%D0%B0%D0%BD_(%D1%80%D0%B5%D0%B3%D0%B8%D0%BE%D0%BD)" TargetMode="External"/><Relationship Id="rId15" Type="http://schemas.openxmlformats.org/officeDocument/2006/relationships/hyperlink" Target="https://ru.wikipedia.org/wiki/%D0%91%D0%BE%D0%BE%D0%BC%D1%81%D0%BA%D0%BE%D0%B5_%D1%83%D1%89%D0%B5%D0%BB%D1%8C%D0%B5" TargetMode="External"/><Relationship Id="rId10" Type="http://schemas.openxmlformats.org/officeDocument/2006/relationships/hyperlink" Target="https://ru.wikipedia.org/wiki/%D0%A7%D1%83_(%D1%80%D0%B5%D0%BA%D0%B0_%D0%B2_%D0%A1%D1%80%D0%B5%D0%B4%D0%BD%D0%B5%D0%B9_%D0%90%D0%B7%D0%B8%D0%B8)" TargetMode="External"/><Relationship Id="rId4" Type="http://schemas.openxmlformats.org/officeDocument/2006/relationships/hyperlink" Target="https://ru.wikipedia.org/wiki/%D0%A2%D1%83%D1%80%D0%BA%D0%B5%D1%81%D1%82%D0%B0%D0%BD_(%D0%B3%D0%BE%D1%80%D0%BE%D0%B4)" TargetMode="External"/><Relationship Id="rId9" Type="http://schemas.openxmlformats.org/officeDocument/2006/relationships/hyperlink" Target="https://ru.wikipedia.org/wiki/%D0%91%D0%BE%D0%B3%D0%B0%D1%82%D1%8B%D0%B9_%D0%BA%D0%B8%D1%80%D0%B3%D0%B8%D0%B7%D1%81%D0%BA%D0%B8%D0%B9_%D0%BE%D1%85%D0%BE%D1%82%D0%BD%D0%B8%D0%BA_%D1%81_%D1%81%D0%BE%D0%BA%D0%BE%D0%BB%D0%BE%D0%BC" TargetMode="External"/><Relationship Id="rId14" Type="http://schemas.openxmlformats.org/officeDocument/2006/relationships/hyperlink" Target="https://ru.wikipedia.org/wiki/%D0%91%D0%B0%D1%80%D1%81%D0%BA%D0%B0%D1%83%D0%B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1%83%D0%B3%D1%83%D1%87%D0%B0%D0%BA" TargetMode="External"/><Relationship Id="rId2" Type="http://schemas.openxmlformats.org/officeDocument/2006/relationships/hyperlink" Target="https://ru.wikipedia.org/wiki/%D0%94%D1%83%D0%BD%D0%B3%D0%B0%D0%BD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s://ru.wikipedia.org/wiki/%D0%9A%D0%B0%D1%88%D0%B3%D0%B0%D1%80" TargetMode="External"/><Relationship Id="rId4" Type="http://schemas.openxmlformats.org/officeDocument/2006/relationships/hyperlink" Target="https://ru.wikipedia.org/wiki/%D0%90%D0%BF%D0%BE%D1%84%D0%B5%D0%BE%D0%B7_%D0%B2%D0%BE%D0%B9%D0%BD%D1%8B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1%8E%D0%BD%D1%85%D0%B5%D0%BD" TargetMode="External"/><Relationship Id="rId2" Type="http://schemas.openxmlformats.org/officeDocument/2006/relationships/hyperlink" Target="https://ru.wikipedia.org/wiki/%D0%A2%D1%83%D1%80%D0%BA%D0%B5%D1%81%D1%82%D0%B0%D0%BD%D1%81%D0%BA%D0%B0%D1%8F_%D1%81%D0%B5%D1%80%D0%B8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B%D0%B5%D0%BA%D1%81%D0%B0%D0%BD%D0%B4%D1%80_II" TargetMode="External"/><Relationship Id="rId2" Type="http://schemas.openxmlformats.org/officeDocument/2006/relationships/hyperlink" Target="https://ru.wikipedia.org/wiki/%D0%9B%D0%BE%D0%BD%D0%B4%D0%BE%D0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s://ru.wikipedia.org/wiki/%D0%90%D0%BB%D0%B5%D0%BA%D1%81%D0%B0%D0%BD%D0%B4%D1%80_III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0%D0%BD%D0%B3%D1%80%D0%B5%D0%BD%D0%B0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s://ru.wikipedia.org/wiki/%D0%94%D1%83%D0%BD%D0%B0%D0%B9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8%D0%BD%D0%BD%D1%8B%D0%B9_%D0%BA%D0%B0%D1%82%D0%B5%D1%80" TargetMode="External"/><Relationship Id="rId5" Type="http://schemas.openxmlformats.org/officeDocument/2006/relationships/hyperlink" Target="https://ru.wikipedia.org/wiki/%D0%A0%D1%83%D1%81%D1%81%D0%BA%D0%BE-%D1%82%D1%83%D1%80%D0%B5%D1%86%D0%BA%D0%B0%D1%8F_%D0%B2%D0%BE%D0%B9%D0%BD%D0%B0_1877%E2%80%941878" TargetMode="External"/><Relationship Id="rId4" Type="http://schemas.openxmlformats.org/officeDocument/2006/relationships/hyperlink" Target="https://ru.wikipedia.org/wiki/%D0%A2%D0%B8%D0%B1%D0%B5%D1%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794" y="1287887"/>
            <a:ext cx="1075386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180 лет со дня рождения </a:t>
            </a:r>
          </a:p>
          <a:p>
            <a:r>
              <a:rPr lang="ru-RU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Василия Васильевича Верещагина – русского живописца, литератора</a:t>
            </a:r>
          </a:p>
          <a:p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sz="40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Подготовила преподаватель ДШИ №12 </a:t>
            </a:r>
          </a:p>
          <a:p>
            <a:pPr algn="r"/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Барыбина Олеся Юрьевна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37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00073" y="427634"/>
            <a:ext cx="53500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«Крымский вид» (1890г.)</a:t>
            </a:r>
            <a:b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«Дели. Повозка богача» (1874г.)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00073" y="1678048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1882—1883 годах Верещагин снова путешествует по Индии. В 1884 году едет 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Сирия"/>
              </a:rPr>
              <a:t>Сирию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Палестина"/>
              </a:rPr>
              <a:t>Палестину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чего пишет картины на евангельские сюжеты.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1894 года Василий Верещагин с семьей путешествует по Пинеге, Северной Двине, Белому морю и посещает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Соловецкие острова"/>
              </a:rPr>
              <a:t>Соловки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1899 году провел полтора летних месяца с семьёй в Крыму.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1901 году художник посетил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Филиппинские острова"/>
              </a:rPr>
              <a:t>Филиппинские острова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1902 —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США"/>
              </a:rPr>
              <a:t>США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Куба"/>
              </a:rPr>
              <a:t>Кубу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1903 —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Япония"/>
              </a:rPr>
              <a:t>Японию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Русско-японская война"/>
              </a:rPr>
              <a:t>русско-японская война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Верещагин поехал на фронт. Он погиб (31 марта)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13 апреля"/>
              </a:rPr>
              <a:t>13 апреля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tooltip="1904 год"/>
              </a:rPr>
              <a:t>1904 года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вместе с адмиралом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tooltip="Макаров, Степан Осипович"/>
              </a:rPr>
              <a:t>С. О. Макаровым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 взрыве на мине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tooltip="Петропавловск (броненосец)"/>
              </a:rPr>
              <a:t>броненосца «Петропавловск»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внешнем рейде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tooltip="Порт-Артур"/>
              </a:rPr>
              <a:t>Порт-Артура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 descr="крым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48" y="300421"/>
            <a:ext cx="2969345" cy="3546189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овозка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48" y="3983950"/>
            <a:ext cx="2779580" cy="270104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22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7611" y="380818"/>
            <a:ext cx="77004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о войне 1812 года</a:t>
            </a:r>
            <a:endParaRPr lang="ru-RU" sz="4800" dirty="0">
              <a:solidFill>
                <a:schemeClr val="accent1"/>
              </a:solidFill>
            </a:endParaRPr>
          </a:p>
        </p:txBody>
      </p:sp>
      <p:pic>
        <p:nvPicPr>
          <p:cNvPr id="5" name="Picture 2" descr="Пожар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55" y="1478299"/>
            <a:ext cx="3578320" cy="4568927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аполе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688" y="1459788"/>
            <a:ext cx="3795439" cy="4605947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3927" y="6313710"/>
            <a:ext cx="373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Кремле – пожар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(1887-1898г.)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96003" y="6313708"/>
            <a:ext cx="5656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- Дурные вести из 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Франции» 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(1887-1895г.)</a:t>
            </a:r>
          </a:p>
        </p:txBody>
      </p:sp>
    </p:spTree>
    <p:extLst>
      <p:ext uri="{BB962C8B-B14F-4D97-AF65-F5344CB8AC3E}">
        <p14:creationId xmlns:p14="http://schemas.microsoft.com/office/powerpoint/2010/main" val="2242481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Ата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68" y="278830"/>
            <a:ext cx="5005137" cy="6345744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60660" y="1559913"/>
            <a:ext cx="5931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штыки! Ура! Ура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1887-1895г.)</a:t>
            </a:r>
          </a:p>
        </p:txBody>
      </p:sp>
    </p:spTree>
    <p:extLst>
      <p:ext uri="{BB962C8B-B14F-4D97-AF65-F5344CB8AC3E}">
        <p14:creationId xmlns:p14="http://schemas.microsoft.com/office/powerpoint/2010/main" val="3748101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90936" y="2298030"/>
            <a:ext cx="69662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Жена Лидия Васильевна Андреевская  (1865—1911)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Лидия (1880—1896)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(1892—1981)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(1895—1917)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Лидия (1898—1930)</a:t>
            </a:r>
          </a:p>
        </p:txBody>
      </p:sp>
      <p:pic>
        <p:nvPicPr>
          <p:cNvPr id="5" name="Picture 2" descr="Картинки по запросу фото л.в. андреевской жены верещагин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5" y="654105"/>
            <a:ext cx="4606488" cy="5783672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47679" y="1054587"/>
            <a:ext cx="24398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endParaRPr lang="ru-RU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66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9562" y="363915"/>
            <a:ext cx="79999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Произошла встреча В. Верещагина и Л. Андреевской не в России, где художник бывал очень редко, а в далеких Соединенных Штатах Америки. Верещагин приехал туда, чтобы организовать выставку своих работ. Художника всегда раздражало то, что его называли баталистом, он говорил, что отображает в своих картинах жизнь своей страны.                                                                                                                           И при подготовке к этой выставке он поставил перед собой цель –показать американцам истинную Россию, такую, какая она есть на самом деле, сломать сложившиеся стереотипы о своей Родине, как о дикой стране. Но для создания нужной атмосферы необходимо было соответствующее оформление, и лучше всего для этого подходила русская музыка, в которой так хорошо отражалась необъятность просторов и широкая русская душа. Вот тогда-то один из помощников Верещагина и предложил ему пригласить русскую пианистку Лидию Васильевну Андреевскую, об исполнительском таланте которой много говорили. Так и произошла встреча этих двух людей. Нельзя сказать, что это была любовь с первого взгляда. Не сразу Верещагин разглядел в девушке то, что вскоре сделало ее самым дорогим и незаменимым для него человеком – видимо, в тот момент, когда он впервые увидел эту 23-летнюю пианистку, его мысли были слишком заняты предстоящим событием. Но уже довольно скоро ее неяркая красота, женственность, мягкий характер, ум  наполнили его душу непередаваемой любовью и нежностью к этой женщине. Ради нее он отказался от того образа жизни, к которому привык за последние годы, купил дом в Москве, где проводил довольно много времени. </a:t>
            </a:r>
          </a:p>
        </p:txBody>
      </p:sp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4" y="739036"/>
            <a:ext cx="3611298" cy="501653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04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upload.wikimedia.org/wikipedia/commons/thumb/3/33/Vasili_Vereshchagin%2C_1902.jpg/200px-Vasili_Vereshchagin%2C_19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2" y="1326955"/>
            <a:ext cx="3699270" cy="468369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pload.wikimedia.org/wikipedia/commons/thumb/e/eb/%D0%92%D0%B5%D1%80%D0%B5%D1%89%D0%B0%D0%B3%D0%B8%D0%BD_%D0%B2_%D0%BC%D0%B0%D1%81%D1%82%D0%B5%D1%80%D1%81%D0%BA%D0%BE%D0%B9.jpg/250px-%D0%92%D0%B5%D1%80%D0%B5%D1%89%D0%B0%D0%B3%D0%B8%D0%BD_%D0%B2_%D0%BC%D0%B0%D1%81%D1%82%D0%B5%D1%80%D1%81%D0%BA%D0%BE%D0%B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31" y="1326955"/>
            <a:ext cx="4709651" cy="450572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87297" y="392850"/>
            <a:ext cx="5974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Верещагин в мастерской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783" y="6174491"/>
            <a:ext cx="3569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Верещагин за мольбертом 1902г.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21856" y="59170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В. В. Верещагина в его доме в Нижних Котлах</a:t>
            </a:r>
          </a:p>
        </p:txBody>
      </p:sp>
    </p:spTree>
    <p:extLst>
      <p:ext uri="{BB962C8B-B14F-4D97-AF65-F5344CB8AC3E}">
        <p14:creationId xmlns:p14="http://schemas.microsoft.com/office/powerpoint/2010/main" val="2908834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0757" y="1155031"/>
            <a:ext cx="92603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Смерть Верещагина вызвала отклики во всем мире. В печати появилась масса статей о жизни и творчестве художника. </a:t>
            </a:r>
          </a:p>
          <a:p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Петербурге осенью 1904 года открылась большая посмертная выставка картин Верещагина, а через несколько лет в городе Николаеве был создан музей его имени, в экспозицию которого вошли некоторые произведения и личные вещи художника.</a:t>
            </a:r>
          </a:p>
          <a:p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Проникновенные слова сказал И.Е. Репин: «Верещагин – величайший художник своего времени. Он открывает новые пути в искусстве». «Верещагин – личность колоссальная, это действительно богатырь… Верещагин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 художник,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сверхчеловек»</a:t>
            </a:r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56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7386" y="308338"/>
            <a:ext cx="9404723" cy="140053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«Нападают врасплох» 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В.В. 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7410" name="Picture 2" descr="Картинки по запросу нападают враспло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3312" y="1853248"/>
            <a:ext cx="10252873" cy="40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452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1048" y="336885"/>
            <a:ext cx="8449762" cy="950878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«Победители» В.В.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098" name="Picture 2" descr="Картинки по запросу верещагин картины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97" y="1152983"/>
            <a:ext cx="9107465" cy="546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358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386" y="301601"/>
            <a:ext cx="9404723" cy="140053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«Торжествуют» В.В.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4338" name="Picture 2" descr="Картинки по запросу торжествую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420" y="1234316"/>
            <a:ext cx="6886221" cy="52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99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96992" y="2494547"/>
            <a:ext cx="53509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52525"/>
                </a:solidFill>
                <a:latin typeface="Open Sans"/>
              </a:rPr>
              <a:t>"Василию Верещагину выпала удивительная и на редкость цельная судьба. Воспитанник кадетского корпуса, офицер, человек большого мужества и хладнокровия, он появлялся повсюду, где было опасно, где свистели пули и ядра, лилась кровь. Верещагин служил в Туркестане, в русско-турецкую войну был на Балканах, в самой гуще сражений под Плевной и </a:t>
            </a:r>
            <a:r>
              <a:rPr lang="ru-RU" b="1" dirty="0" err="1">
                <a:solidFill>
                  <a:srgbClr val="252525"/>
                </a:solidFill>
                <a:latin typeface="Open Sans"/>
              </a:rPr>
              <a:t>Шипкой</a:t>
            </a:r>
            <a:r>
              <a:rPr lang="ru-RU" b="1" dirty="0">
                <a:solidFill>
                  <a:srgbClr val="252525"/>
                </a:solidFill>
                <a:latin typeface="Open Sans"/>
              </a:rPr>
              <a:t>. Смерть свою встретил, как солдат, на борту броненосца «Петропавловск», подорвавшегося в 1904 году на мине в Японском море.</a:t>
            </a:r>
            <a:endParaRPr lang="ru-RU" dirty="0"/>
          </a:p>
        </p:txBody>
      </p:sp>
      <p:pic>
        <p:nvPicPr>
          <p:cNvPr id="16386" name="Picture 2" descr="Василий Верещагин. Художник, ненавидевший вой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12" y="806195"/>
            <a:ext cx="4021314" cy="528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8239" y="389765"/>
            <a:ext cx="8015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Василий Васильевич Верещагин 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>
                <a:solidFill>
                  <a:schemeClr val="accent1"/>
                </a:solidFill>
              </a:rPr>
              <a:t>(</a:t>
            </a:r>
            <a:r>
              <a:rPr lang="ru-RU" sz="4000" b="1" dirty="0" smtClean="0">
                <a:solidFill>
                  <a:schemeClr val="accent1"/>
                </a:solidFill>
              </a:rPr>
              <a:t>14.10.1842-13.03.1904)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847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8686" y="1479719"/>
            <a:ext cx="7896309" cy="1011036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«Смертельно раненый» 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В.В.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6146" name="Picture 2" descr="Василий Верещагин. Художник, ненавидевший войн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5" y="147018"/>
            <a:ext cx="4942379" cy="650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3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209" y="151929"/>
            <a:ext cx="9404723" cy="140053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«Высматривают…» 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В.В</a:t>
            </a:r>
            <a:r>
              <a:rPr lang="ru-RU" dirty="0" smtClean="0">
                <a:solidFill>
                  <a:schemeClr val="accent1"/>
                </a:solidFill>
              </a:rPr>
              <a:t>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8194" name="Picture 2" descr="Василий Верещагин. Художник, ненавидевший войн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209" y="1684806"/>
            <a:ext cx="6507896" cy="504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607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0785" y="914400"/>
            <a:ext cx="5322564" cy="692067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«Офицер» и 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«</a:t>
            </a:r>
            <a:r>
              <a:rPr lang="ru-RU" dirty="0" smtClean="0">
                <a:solidFill>
                  <a:schemeClr val="accent1"/>
                </a:solidFill>
              </a:rPr>
              <a:t>На </a:t>
            </a:r>
            <a:r>
              <a:rPr lang="ru-RU" dirty="0" err="1" smtClean="0">
                <a:solidFill>
                  <a:schemeClr val="accent1"/>
                </a:solidFill>
              </a:rPr>
              <a:t>Шипке</a:t>
            </a:r>
            <a:r>
              <a:rPr lang="ru-RU" dirty="0" smtClean="0">
                <a:solidFill>
                  <a:schemeClr val="accent1"/>
                </a:solidFill>
              </a:rPr>
              <a:t> все </a:t>
            </a:r>
            <a:r>
              <a:rPr lang="ru-RU" dirty="0" smtClean="0">
                <a:solidFill>
                  <a:schemeClr val="accent1"/>
                </a:solidFill>
              </a:rPr>
              <a:t>спокойно» 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В.В</a:t>
            </a:r>
            <a:r>
              <a:rPr lang="ru-RU" dirty="0" smtClean="0">
                <a:solidFill>
                  <a:schemeClr val="accent1"/>
                </a:solidFill>
              </a:rPr>
              <a:t>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9218" name="Picture 2" descr="Василий Верещагин. Художник, ненавидевший войн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75" y="365125"/>
            <a:ext cx="2721706" cy="585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Василий Верещагин. Художник, ненавидевший вой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649" y="1260433"/>
            <a:ext cx="3637140" cy="525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96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3016" y="452718"/>
            <a:ext cx="9404723" cy="140053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«Побежденные .Панихида.»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В.В. 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0242" name="Picture 2" descr="Картинки по запросу побежденные панихид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902" y="1994958"/>
            <a:ext cx="73131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173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954" y="637674"/>
            <a:ext cx="9893551" cy="1552458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«Два ястреба» В.В. </a:t>
            </a:r>
            <a:r>
              <a:rPr lang="ru-RU" dirty="0" smtClean="0">
                <a:solidFill>
                  <a:schemeClr val="accent1"/>
                </a:solidFill>
              </a:rPr>
              <a:t>Верещагин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1266" name="Picture 2" descr="Василий Верещагин. Художник, ненавидевший войн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72" y="1600776"/>
            <a:ext cx="6604459" cy="488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479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95" y="224118"/>
            <a:ext cx="9404723" cy="140053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Большой русский памятник на </a:t>
            </a:r>
            <a:r>
              <a:rPr lang="ru-RU" dirty="0" err="1" smtClean="0">
                <a:solidFill>
                  <a:schemeClr val="accent1"/>
                </a:solidFill>
              </a:rPr>
              <a:t>Шипке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9458" name="Picture 2" descr="https://topwar.ru/uploads/posts/2013-01/1357764136_alexander_ii_ship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1" y="1803046"/>
            <a:ext cx="4609785" cy="460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92621" y="2139446"/>
            <a:ext cx="37479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Шипка</a:t>
            </a:r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</a:rPr>
              <a:t> - для болгар святое слово. </a:t>
            </a:r>
            <a:endParaRPr lang="ru-RU" sz="2800" b="1" dirty="0" smtClean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И </a:t>
            </a:r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</a:rPr>
              <a:t>русских они называют - </a:t>
            </a:r>
            <a:r>
              <a:rPr lang="ru-RU" sz="2800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братушки</a:t>
            </a:r>
            <a:r>
              <a:rPr lang="ru-RU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.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1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4010" y="1744579"/>
            <a:ext cx="7138211" cy="3890210"/>
          </a:xfrm>
        </p:spPr>
        <p:txBody>
          <a:bodyPr>
            <a:normAutofit fontScale="85000" lnSpcReduction="2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Василий Васильевич Верещагин родился </a:t>
            </a:r>
            <a:r>
              <a:rPr lang="ru-RU" altLang="ru-RU" b="1" dirty="0">
                <a:solidFill>
                  <a:schemeClr val="bg1"/>
                </a:solidFill>
              </a:rPr>
              <a:t>14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2" tooltip="26 октября"/>
              </a:rPr>
              <a:t>(26) октября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3" tooltip="1842 год"/>
              </a:rPr>
              <a:t>1842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года в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4" tooltip="Череповец"/>
              </a:rPr>
              <a:t>Череповце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(ныне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5" tooltip="Вологодская область"/>
              </a:rPr>
              <a:t>Вологодской области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) в семье местного предводителя дворянства. У него было три брата. Все были определены в военно-учебные заведения. Младшие,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6" tooltip="Верещагин, Сергей Васильевич (страница отсутствует)"/>
              </a:rPr>
              <a:t>Сергей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(1845—1878) и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7" tooltip="Верещагин, Александр Васильевич"/>
              </a:rPr>
              <a:t>Александр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(1850—1909), стали профессиональными военными; старший, 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  <a:hlinkClick r:id="rId8" tooltip="Верещагин, Николай Васильевич"/>
              </a:rPr>
              <a:t>Николай</a:t>
            </a:r>
            <a:r>
              <a:rPr lang="ru-RU" altLang="ru-RU" b="1" dirty="0">
                <a:solidFill>
                  <a:schemeClr val="bg1"/>
                </a:solidFill>
                <a:cs typeface="Arial" panose="020B0604020202020204" pitchFamily="34" charset="0"/>
              </a:rPr>
              <a:t> (1839—1907) — общественным деятелем.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Василий в возрасте девяти лет поступил в </a:t>
            </a:r>
            <a:r>
              <a:rPr lang="ru-RU" b="1" dirty="0">
                <a:solidFill>
                  <a:schemeClr val="bg1"/>
                </a:solidFill>
                <a:hlinkClick r:id="rId9" tooltip="Морской кадетский корпус"/>
              </a:rPr>
              <a:t>морской кадетский корпус</a:t>
            </a:r>
            <a:r>
              <a:rPr lang="ru-RU" b="1" dirty="0">
                <a:solidFill>
                  <a:schemeClr val="bg1"/>
                </a:solidFill>
              </a:rPr>
              <a:t>. По окончании этого заведения, после короткого периода службы вышел в отставку и поступил в петербургскую </a:t>
            </a:r>
            <a:r>
              <a:rPr lang="ru-RU" b="1" dirty="0">
                <a:solidFill>
                  <a:schemeClr val="bg1"/>
                </a:solidFill>
                <a:hlinkClick r:id="rId10" tooltip="Императорская Академия художеств"/>
              </a:rPr>
              <a:t>Академию художеств</a:t>
            </a:r>
            <a:r>
              <a:rPr lang="ru-RU" b="1" dirty="0">
                <a:solidFill>
                  <a:schemeClr val="bg1"/>
                </a:solidFill>
              </a:rPr>
              <a:t>, где учился с 1860 по 1863 год у А. Т. Маркова, Ф. А. </a:t>
            </a:r>
            <a:r>
              <a:rPr lang="ru-RU" b="1" dirty="0" err="1">
                <a:solidFill>
                  <a:schemeClr val="bg1"/>
                </a:solidFill>
              </a:rPr>
              <a:t>Моллера</a:t>
            </a:r>
            <a:r>
              <a:rPr lang="ru-RU" b="1" dirty="0">
                <a:solidFill>
                  <a:schemeClr val="bg1"/>
                </a:solidFill>
              </a:rPr>
              <a:t> и А. Е. </a:t>
            </a:r>
            <a:r>
              <a:rPr lang="ru-RU" b="1" dirty="0" err="1">
                <a:solidFill>
                  <a:schemeClr val="bg1"/>
                </a:solidFill>
              </a:rPr>
              <a:t>Бейдемана</a:t>
            </a:r>
            <a:r>
              <a:rPr lang="ru-RU" b="1" dirty="0">
                <a:solidFill>
                  <a:schemeClr val="bg1"/>
                </a:solidFill>
              </a:rPr>
              <a:t>. Оставив Академию, уехал на </a:t>
            </a:r>
            <a:r>
              <a:rPr lang="ru-RU" b="1" dirty="0">
                <a:solidFill>
                  <a:schemeClr val="bg1"/>
                </a:solidFill>
                <a:hlinkClick r:id="rId11" tooltip="Кавказ"/>
              </a:rPr>
              <a:t>Кавказ</a:t>
            </a:r>
            <a:r>
              <a:rPr lang="ru-RU" b="1" dirty="0">
                <a:solidFill>
                  <a:schemeClr val="bg1"/>
                </a:solidFill>
              </a:rPr>
              <a:t>, где пробыл около года. Затем уехал в </a:t>
            </a:r>
            <a:r>
              <a:rPr lang="ru-RU" b="1" dirty="0">
                <a:solidFill>
                  <a:schemeClr val="bg1"/>
                </a:solidFill>
                <a:hlinkClick r:id="rId12" tooltip="Париж"/>
              </a:rPr>
              <a:t>Париж</a:t>
            </a:r>
            <a:r>
              <a:rPr lang="ru-RU" b="1" dirty="0">
                <a:solidFill>
                  <a:schemeClr val="bg1"/>
                </a:solidFill>
              </a:rPr>
              <a:t>, где учился и работал под руководством </a:t>
            </a:r>
            <a:r>
              <a:rPr lang="ru-RU" b="1" dirty="0" err="1">
                <a:solidFill>
                  <a:schemeClr val="bg1"/>
                </a:solidFill>
                <a:hlinkClick r:id="rId13" tooltip="Жером, Жан Леон"/>
              </a:rPr>
              <a:t>Жерома</a:t>
            </a:r>
            <a:r>
              <a:rPr lang="ru-RU" b="1" dirty="0">
                <a:solidFill>
                  <a:schemeClr val="bg1"/>
                </a:solidFill>
              </a:rPr>
              <a:t> (1864—1865)</a:t>
            </a:r>
            <a:endParaRPr lang="ru-RU" altLang="ru-RU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30580" y="300789"/>
            <a:ext cx="58714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Биография</a:t>
            </a:r>
            <a:endParaRPr lang="ru-RU" sz="6600" dirty="0">
              <a:solidFill>
                <a:schemeClr val="accent1"/>
              </a:solidFill>
            </a:endParaRPr>
          </a:p>
        </p:txBody>
      </p:sp>
      <p:pic>
        <p:nvPicPr>
          <p:cNvPr id="5" name="Picture 5" descr="Картинки по запросу в.в. верещагин фото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6" y="300789"/>
            <a:ext cx="3245372" cy="4474282"/>
          </a:xfrm>
          <a:prstGeom prst="rect">
            <a:avLst/>
          </a:prstGeom>
          <a:ln w="38100" cap="sq" cmpd="thickThin">
            <a:solidFill>
              <a:srgbClr val="00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0579" y="51108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Верещагин в период окончания </a:t>
            </a:r>
            <a:endParaRPr lang="ru-RU" b="1" u="sng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Морского </a:t>
            </a: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кадетского </a:t>
            </a: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корпуса.</a:t>
            </a:r>
            <a:endParaRPr lang="ru-RU" b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38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99020" y="1094874"/>
            <a:ext cx="7748337" cy="563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марте 1865 года Верещагин вернулся на Кавказ и продолжил писать с натуры. Осенью 1865 года Верещагин посетил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Санкт-Петербург"/>
              </a:rPr>
              <a:t>Петербург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затем вновь вернулся в Париж, чтобы продолжить учёбу. Зиму 1865—1866 годов он провёл, обучаясь в Парижской академии. Весной 1866 года художник вернулся на родину, завершив своё официальное обучение.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1867 году с радостью принял приглашение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Туркестанское генерал-губернаторство"/>
              </a:rPr>
              <a:t>Туркестанского генерал-губернатора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генерала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Кауфман, Константин Петрович"/>
              </a:rPr>
              <a:t>К. П. Кауфмана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состоять при нём художником. Приехав в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Самарканд"/>
              </a:rPr>
              <a:t>Самарканд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после взятия его русскими войсками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2 мая"/>
              </a:rPr>
              <a:t>2 мая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1868 год"/>
              </a:rPr>
              <a:t>1868 года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Верещагин получил боевое крещение, выдержав с горстью русских солдат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Среднеазиатские владения Российской империи"/>
              </a:rPr>
              <a:t>тяжёлую осаду этого города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восставшими местными жителями. Выдающаяся роль Верещагина в этой обороне доставила ему 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Орден Святого Георгия"/>
              </a:rPr>
              <a:t>орден Святого Георгия 4-го класса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(14 августа 1868 года), который он с гордостью носил, хотя вообще отрицал всякие награды: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восьмидневной осады Самаркандской цитадели скопищами Бухарцев, прапорщик Верещагин мужественным примером ободрял гарнизон. Когда 3-го Июня неприятель в огромных массах приблизился к воротам и кинувшись на орудия успел уже занять все сакли, прапорщик Верещагин, несмотря на град камней и убийственный ружейный огонь, с ружьём в руках бросился и своим геройским примером увлёк храбрых защитников цитадели.</a:t>
            </a:r>
          </a:p>
        </p:txBody>
      </p:sp>
      <p:pic>
        <p:nvPicPr>
          <p:cNvPr id="6" name="Picture 12" descr="Картинки по запросу фото генерала кауфман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77" y="949386"/>
            <a:ext cx="2958929" cy="349103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799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7147" y="264694"/>
            <a:ext cx="637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В.В. Верещагина «Богатый киргизский охотник с соколом» (1871г.)</a:t>
            </a:r>
            <a:endParaRPr lang="ru-RU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17432" y="1316828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1869 года он при содействии Кауфмана организует в столице «туркестанскую выставку», где демонстрирует свои работы, написанные 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Ташкент"/>
              </a:rPr>
              <a:t>Ташкенте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Самарканде 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Бухара"/>
              </a:rPr>
              <a:t>Бухаре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казахских степях и городе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Туркестан (город)"/>
              </a:rPr>
              <a:t>Туркестане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окончания выставки Верещагин снова едет 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Туркестан (регион)"/>
              </a:rPr>
              <a:t>Туркестанский регион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через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Сибирь"/>
              </a:rPr>
              <a:t>Сибирь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этот раз художник совершил путешествие по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Семиречье"/>
              </a:rPr>
              <a:t>Семиречью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Западному Китаю. Среди произведений Верещагина, посвящённых Семиречью 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Киргизия"/>
              </a:rPr>
              <a:t>Киргизии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Богатый киргизский охотник с соколом"/>
              </a:rPr>
              <a:t>Богатый киргизский охотник с соколом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виды гор близ станицы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Лепсинской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долины реки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Чу (река в Средней Азии)"/>
              </a:rPr>
              <a:t>Чу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озера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tooltip="Иссык-Куль"/>
              </a:rPr>
              <a:t>Иссык-Куль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снежных вершин Киргизского хребта,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tooltip="Нарын"/>
              </a:rPr>
              <a:t>Нарына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tooltip="Тянь-Шань"/>
              </a:rPr>
              <a:t>Тянь-Шане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Пять этюдов Верещагин создал в горах близ Иссык-Куля, ярчайшее из них — «Проход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tooltip="Барскаун"/>
              </a:rPr>
              <a:t>Барскаун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Он делал зарисовки в 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tooltip="Боомское ущелье"/>
              </a:rPr>
              <a:t>Боомском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tooltip="Боомское ущелье"/>
              </a:rPr>
              <a:t> ущелье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побывал на озере 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 tooltip="Алаколь"/>
              </a:rPr>
              <a:t>Алаколь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поднимался на высокие перевалы хребтов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 tooltip="Алатау (горы)"/>
              </a:rPr>
              <a:t>Алатау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6" name="Picture 2" descr="Картинки по запросу фото картин верещагина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84" y="1316828"/>
            <a:ext cx="3740059" cy="534678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992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51358" y="1343907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 время в Западном Китае войска богдыхана усмиряли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Дунгане"/>
              </a:rPr>
              <a:t>дунган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(китайских мусульман), поднявших знамя восстания в провинции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Шэньси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ещё семь лет назад. Чуть позже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дунганский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мятеж охватил и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Кульджинский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край. На улицах Новой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Кульджи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Хуэй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-Юань-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Чэн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 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Чугучак"/>
              </a:rPr>
              <a:t>Чугучака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лежали горы пепла и груды человеческих костей. Верещагин с горечью рисовал развалины местных городов. Известная картина «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Апофеоз войны"/>
              </a:rPr>
              <a:t>Апофеоз войны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была создана под впечатлением рассказа о том, как деспот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Кашгар"/>
              </a:rPr>
              <a:t>Кашгара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Валихан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-торе казнил европейского путешественника и приказал голову его положить на вершину пирамиды, сложенной из черепов других казнённых людей.</a:t>
            </a:r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4" y="854242"/>
            <a:ext cx="5536551" cy="5251590"/>
          </a:xfrm>
          <a:prstGeom prst="rect">
            <a:avLst/>
          </a:prstGeom>
          <a:ln w="38100" cap="sq">
            <a:solidFill>
              <a:srgbClr val="0066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5983" y="128156"/>
            <a:ext cx="4840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Апофеоз войны» (1871г.)</a:t>
            </a: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5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42486" y="351155"/>
            <a:ext cx="509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Туркестанская серия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0147" y="1455820"/>
            <a:ext cx="601578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художественном отношении впечатления Верещагина от личного участия в этой обороне и других военных операциях в ходе завоевания Туркестана, а также от второго его путешествия туда в 1869 году, дали ему материал для таких ярких картин, как «Пусть войдут», «Вошли», «Окружили», «Преследуют», «Напали врасплох» и др., вошедших в состав громадной «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Туркестанская серия"/>
              </a:rPr>
              <a:t>Туркестанской серии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выполненной художником в 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Мюнхен"/>
              </a:rPr>
              <a:t>Мюнхене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1871—1874 годах и имевшей колоссальный успех в Европе и России.</a:t>
            </a:r>
          </a:p>
        </p:txBody>
      </p:sp>
      <p:pic>
        <p:nvPicPr>
          <p:cNvPr id="6" name="Picture 2" descr="https://upload.wikimedia.org/wikipedia/commons/thumb/a/a1/%D0%94%D0%B2%D0%B5%D1%80%D0%B8_%D0%A2%D0%B8%D0%BC%D1%83%D1%80%D0%B0_%28%D0%A2%D0%B0%D0%BC%D0%B5%D1%80%D0%BB%D0%B0%D0%BD%D0%B0%29.jpg/800px-%D0%94%D0%B2%D0%B5%D1%80%D0%B8_%D0%A2%D0%B8%D0%BC%D1%83%D1%80%D0%B0_%28%D0%A2%D0%B0%D0%BC%D0%B5%D1%80%D0%BB%D0%B0%D0%BD%D0%B0%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26" y="705098"/>
            <a:ext cx="4108090" cy="5169099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4055" y="6068548"/>
            <a:ext cx="3937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«Двери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Тимура (Тамерлана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 1872г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8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5064" y="781287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1871 году Верещагин переезжает в Мюнхен и начинает работать над картинами по восточным сюжетам. В 1873 году он устроил персональную выставку своих туркестанских произведений в Хрустальном дворце 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Лондон"/>
              </a:rPr>
              <a:t>Лондоне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Весной 1874 года состоялась выставка в Петербурге. После этой выставки Верещагина обвинили в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антипатриотизме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сочувствии к врагу. Лично ознакомившийся с полотнами Верещагина император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Александр II"/>
              </a:rPr>
              <a:t>Александр II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официальной записи, «очень резко выразил своё неудовольствие», а великий князь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Александр III"/>
              </a:rPr>
              <a:t>Александр Александрович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— будущий император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Александр III"/>
              </a:rPr>
              <a:t>Александр III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— так выразил своё мнение о художнике:</a:t>
            </a:r>
          </a:p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Всегдашние его тенденциозности противны национальному самолюбию и можно по ним заключить одно: либо Верещагин скотина, или совершенно помешанный человек.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это не помешало через месяц Императорской академии художеств присвоить Верещагину звание профессора, от которого Верещагин отказался.</a:t>
            </a:r>
          </a:p>
        </p:txBody>
      </p:sp>
      <p:pic>
        <p:nvPicPr>
          <p:cNvPr id="5" name="Picture 13" descr="Картинки по запросу фото александра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03" y="781287"/>
            <a:ext cx="3190875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483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1631" y="22717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«У крепостной стены. Пусть войдут» (1871г.) 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неудачи» (1868г.)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5" name="Picture 5" descr="Картинки по запросу картины верещагина про турецкую вой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1" y="227175"/>
            <a:ext cx="3637935" cy="3253950"/>
          </a:xfrm>
          <a:prstGeom prst="rect">
            <a:avLst/>
          </a:prstGeom>
          <a:ln w="38100" cap="sq">
            <a:solidFill>
              <a:srgbClr val="CC33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1" y="3657871"/>
            <a:ext cx="3313471" cy="3045746"/>
          </a:xfrm>
          <a:prstGeom prst="rect">
            <a:avLst/>
          </a:prstGeom>
          <a:ln w="38100" cap="sq">
            <a:solidFill>
              <a:srgbClr val="CC33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31631" y="1058172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Верещагин почти два года живёт в Индии, выезжая также в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Тибет"/>
              </a:rPr>
              <a:t>Тибет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Весной 1876 года художник возвращается в Париж. Узнав весной 1877 года о начале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Русско-турецкая война 1877—1878"/>
              </a:rPr>
              <a:t>русско-турецкой войны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 тотчас же отправляется в действующую армию, оставив в Париже свою мастерскую. Командование причисляет его к составу адъютантов главнокомандующего Дунайской армией с правом свободного передвижения по войскам, но без казённого содержания. Художник участвует в некоторых сражениях. В июне 1877 года он получает тяжёлое ранение: Верещагин попросился в качестве наблюдателя на борт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Минный катер"/>
              </a:rPr>
              <a:t>миноносца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«Шутка», устанавливавшего мины на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Дунай"/>
              </a:rPr>
              <a:t>Дунае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 время атаки на турецкий пароход их обстреляли турки и шальная пуля пробила насквозь бедро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Верещагина. Ранение оказалось серьёзным, из-за неправильного лечения началось воспаление, появились первые признаки 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Гангрена"/>
              </a:rPr>
              <a:t>гангрены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Пришлось сделать операцию по вскрытию раны, после чего он быстро пошёл на поправку.</a:t>
            </a:r>
          </a:p>
        </p:txBody>
      </p:sp>
    </p:spTree>
    <p:extLst>
      <p:ext uri="{BB962C8B-B14F-4D97-AF65-F5344CB8AC3E}">
        <p14:creationId xmlns:p14="http://schemas.microsoft.com/office/powerpoint/2010/main" val="657304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254</TotalTime>
  <Words>588</Words>
  <Application>Microsoft Office PowerPoint</Application>
  <PresentationFormat>Широкоэкранный</PresentationFormat>
  <Paragraphs>68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Century Gothic</vt:lpstr>
      <vt:lpstr>Open Sans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«Нападают врасплох»  В.В. Верещагин</vt:lpstr>
      <vt:lpstr>«Победители» В.В. Верещагин</vt:lpstr>
      <vt:lpstr>«Торжествуют» В.В. Верещагин</vt:lpstr>
      <vt:lpstr>«Смертельно раненый»  В.В. Верещагин</vt:lpstr>
      <vt:lpstr>«Высматривают…»  В.В. Верещагин</vt:lpstr>
      <vt:lpstr>«Офицер» и  «На Шипке все спокойно»  В.В. Верещагин</vt:lpstr>
      <vt:lpstr>«Побежденные .Панихида.» В.В. Верещагин</vt:lpstr>
      <vt:lpstr>«Два ястреба» В.В. Верещагин</vt:lpstr>
      <vt:lpstr>Большой русский памятник на Шипке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User</cp:lastModifiedBy>
  <cp:revision>34</cp:revision>
  <dcterms:created xsi:type="dcterms:W3CDTF">2017-12-04T17:53:26Z</dcterms:created>
  <dcterms:modified xsi:type="dcterms:W3CDTF">2022-10-25T09:17:44Z</dcterms:modified>
</cp:coreProperties>
</file>